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321" r:id="rId2"/>
    <p:sldId id="313" r:id="rId3"/>
    <p:sldId id="290" r:id="rId4"/>
    <p:sldId id="279" r:id="rId5"/>
    <p:sldId id="280" r:id="rId6"/>
    <p:sldId id="282" r:id="rId7"/>
    <p:sldId id="312" r:id="rId8"/>
    <p:sldId id="309" r:id="rId9"/>
    <p:sldId id="297" r:id="rId10"/>
    <p:sldId id="296" r:id="rId11"/>
    <p:sldId id="318" r:id="rId12"/>
    <p:sldId id="319" r:id="rId13"/>
    <p:sldId id="301" r:id="rId14"/>
    <p:sldId id="311" r:id="rId15"/>
    <p:sldId id="310" r:id="rId16"/>
    <p:sldId id="316" r:id="rId17"/>
    <p:sldId id="317" r:id="rId18"/>
    <p:sldId id="322" r:id="rId19"/>
    <p:sldId id="320" r:id="rId2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92" autoAdjust="0"/>
  </p:normalViewPr>
  <p:slideViewPr>
    <p:cSldViewPr>
      <p:cViewPr>
        <p:scale>
          <a:sx n="50" d="100"/>
          <a:sy n="50" d="100"/>
        </p:scale>
        <p:origin x="-816" y="-15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50C15E-CE04-4FD1-88DB-C7BEAA743DFD}"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n-IN"/>
        </a:p>
      </dgm:t>
    </dgm:pt>
    <dgm:pt modelId="{60BEB9CD-A25E-4AC2-A4D4-6EF1E14A4AA7}">
      <dgm:prSet phldrT="[Text]" custT="1"/>
      <dgm:spPr>
        <a:solidFill>
          <a:srgbClr val="FF0000"/>
        </a:solidFill>
      </dgm:spPr>
      <dgm:t>
        <a:bodyPr/>
        <a:lstStyle/>
        <a:p>
          <a:r>
            <a:rPr lang="en-US" sz="2800" b="1" dirty="0" smtClean="0"/>
            <a:t>Part A</a:t>
          </a:r>
          <a:endParaRPr lang="en-IN" sz="2800" b="1" dirty="0"/>
        </a:p>
      </dgm:t>
    </dgm:pt>
    <dgm:pt modelId="{89F98266-8955-4675-AB38-ED9F49F79084}" type="parTrans" cxnId="{A149D88E-A5EF-4B61-9019-2EF40A10C09B}">
      <dgm:prSet/>
      <dgm:spPr/>
      <dgm:t>
        <a:bodyPr/>
        <a:lstStyle/>
        <a:p>
          <a:endParaRPr lang="en-IN"/>
        </a:p>
      </dgm:t>
    </dgm:pt>
    <dgm:pt modelId="{96DA018A-DE0D-4F5D-A3D1-03BD55696BB9}" type="sibTrans" cxnId="{A149D88E-A5EF-4B61-9019-2EF40A10C09B}">
      <dgm:prSet/>
      <dgm:spPr/>
      <dgm:t>
        <a:bodyPr/>
        <a:lstStyle/>
        <a:p>
          <a:endParaRPr lang="en-IN"/>
        </a:p>
      </dgm:t>
    </dgm:pt>
    <dgm:pt modelId="{27480545-5ED2-4DB9-A720-7BA58A3F1863}">
      <dgm:prSet phldrT="[Text]" custT="1"/>
      <dgm:spPr/>
      <dgm:t>
        <a:bodyPr/>
        <a:lstStyle/>
        <a:p>
          <a:r>
            <a:rPr lang="en-US" sz="2800" b="1" i="1" dirty="0" smtClean="0">
              <a:solidFill>
                <a:srgbClr val="FF0000"/>
              </a:solidFill>
              <a:latin typeface="+mn-lt"/>
            </a:rPr>
            <a:t>Design Philosophy - Semi High Speed Rail (S-HSR)</a:t>
          </a:r>
          <a:endParaRPr lang="en-IN" sz="2800" b="1" i="1" dirty="0">
            <a:solidFill>
              <a:srgbClr val="FF0000"/>
            </a:solidFill>
            <a:latin typeface="+mn-lt"/>
          </a:endParaRPr>
        </a:p>
      </dgm:t>
    </dgm:pt>
    <dgm:pt modelId="{6FC12115-88DA-44B4-840D-E0B578ED2021}" type="parTrans" cxnId="{C971E6D4-B0B3-487B-8F00-ACE2B37CD7DD}">
      <dgm:prSet/>
      <dgm:spPr/>
      <dgm:t>
        <a:bodyPr/>
        <a:lstStyle/>
        <a:p>
          <a:endParaRPr lang="en-IN"/>
        </a:p>
      </dgm:t>
    </dgm:pt>
    <dgm:pt modelId="{64C5933A-FD84-44F7-9910-43B9A919BFF4}" type="sibTrans" cxnId="{C971E6D4-B0B3-487B-8F00-ACE2B37CD7DD}">
      <dgm:prSet/>
      <dgm:spPr/>
      <dgm:t>
        <a:bodyPr/>
        <a:lstStyle/>
        <a:p>
          <a:endParaRPr lang="en-IN"/>
        </a:p>
      </dgm:t>
    </dgm:pt>
    <dgm:pt modelId="{CB3B04EA-2A8B-4F46-9010-B5A88C387C86}">
      <dgm:prSet phldrT="[Text]" custT="1"/>
      <dgm:spPr>
        <a:solidFill>
          <a:srgbClr val="00B050"/>
        </a:solidFill>
      </dgm:spPr>
      <dgm:t>
        <a:bodyPr/>
        <a:lstStyle/>
        <a:p>
          <a:r>
            <a:rPr lang="en-US" sz="2800" b="1" dirty="0" smtClean="0"/>
            <a:t>Part B</a:t>
          </a:r>
          <a:endParaRPr lang="en-IN" sz="2800" b="1" dirty="0"/>
        </a:p>
      </dgm:t>
    </dgm:pt>
    <dgm:pt modelId="{A71019FF-A4C8-469C-A4FC-D6FCFA53FDD4}" type="parTrans" cxnId="{5672603B-C3F3-49FC-84F1-A75F7C0E148C}">
      <dgm:prSet/>
      <dgm:spPr/>
      <dgm:t>
        <a:bodyPr/>
        <a:lstStyle/>
        <a:p>
          <a:endParaRPr lang="en-IN"/>
        </a:p>
      </dgm:t>
    </dgm:pt>
    <dgm:pt modelId="{48A038C1-C92B-4DD2-A983-7F882E4731C9}" type="sibTrans" cxnId="{5672603B-C3F3-49FC-84F1-A75F7C0E148C}">
      <dgm:prSet/>
      <dgm:spPr/>
      <dgm:t>
        <a:bodyPr/>
        <a:lstStyle/>
        <a:p>
          <a:endParaRPr lang="en-IN"/>
        </a:p>
      </dgm:t>
    </dgm:pt>
    <dgm:pt modelId="{A75ED7D2-BA24-41DF-ADFD-E9D7BA96C5AF}">
      <dgm:prSet phldrT="[Text]" custT="1"/>
      <dgm:spPr/>
      <dgm:t>
        <a:bodyPr/>
        <a:lstStyle/>
        <a:p>
          <a:r>
            <a:rPr lang="en-US" sz="2800" b="1" i="1" dirty="0" smtClean="0">
              <a:solidFill>
                <a:srgbClr val="00B050"/>
              </a:solidFill>
            </a:rPr>
            <a:t>Design Challenges &amp; Track Parameters for Mixed Traffic</a:t>
          </a:r>
          <a:endParaRPr lang="en-IN" sz="2800" b="1" i="1" dirty="0">
            <a:solidFill>
              <a:srgbClr val="00B050"/>
            </a:solidFill>
          </a:endParaRPr>
        </a:p>
      </dgm:t>
    </dgm:pt>
    <dgm:pt modelId="{DD88A1A5-0CAE-49E9-94AD-D2EFB1EC7196}" type="parTrans" cxnId="{7A8BFA60-4C66-44C1-8CE4-1C8EE7288C47}">
      <dgm:prSet/>
      <dgm:spPr/>
      <dgm:t>
        <a:bodyPr/>
        <a:lstStyle/>
        <a:p>
          <a:endParaRPr lang="en-IN"/>
        </a:p>
      </dgm:t>
    </dgm:pt>
    <dgm:pt modelId="{E386AF82-94F3-4D85-98DE-B278F3FC94AB}" type="sibTrans" cxnId="{7A8BFA60-4C66-44C1-8CE4-1C8EE7288C47}">
      <dgm:prSet/>
      <dgm:spPr/>
      <dgm:t>
        <a:bodyPr/>
        <a:lstStyle/>
        <a:p>
          <a:endParaRPr lang="en-IN"/>
        </a:p>
      </dgm:t>
    </dgm:pt>
    <dgm:pt modelId="{6C74CE59-8E7D-413D-87F9-2C11071A0BFC}">
      <dgm:prSet phldrT="[Text]" custT="1"/>
      <dgm:spPr>
        <a:solidFill>
          <a:srgbClr val="0070C0"/>
        </a:solidFill>
      </dgm:spPr>
      <dgm:t>
        <a:bodyPr/>
        <a:lstStyle/>
        <a:p>
          <a:r>
            <a:rPr lang="en-US" sz="2800" b="1" dirty="0" smtClean="0"/>
            <a:t>Part C</a:t>
          </a:r>
          <a:endParaRPr lang="en-IN" sz="2800" b="1" dirty="0"/>
        </a:p>
      </dgm:t>
    </dgm:pt>
    <dgm:pt modelId="{5D2DF14F-9453-4BBC-8496-626EC94647DA}" type="parTrans" cxnId="{BCB2E4F3-E4F6-42EF-96CD-F646ED0A118D}">
      <dgm:prSet/>
      <dgm:spPr/>
      <dgm:t>
        <a:bodyPr/>
        <a:lstStyle/>
        <a:p>
          <a:endParaRPr lang="en-IN"/>
        </a:p>
      </dgm:t>
    </dgm:pt>
    <dgm:pt modelId="{5CF7020F-1469-4A81-8535-C298FDB4ACDD}" type="sibTrans" cxnId="{BCB2E4F3-E4F6-42EF-96CD-F646ED0A118D}">
      <dgm:prSet/>
      <dgm:spPr/>
      <dgm:t>
        <a:bodyPr/>
        <a:lstStyle/>
        <a:p>
          <a:endParaRPr lang="en-IN"/>
        </a:p>
      </dgm:t>
    </dgm:pt>
    <dgm:pt modelId="{DE9C0AFC-4A09-4591-86B4-F71C27B1B7CD}">
      <dgm:prSet phldrT="[Text]" custT="1"/>
      <dgm:spPr/>
      <dgm:t>
        <a:bodyPr/>
        <a:lstStyle/>
        <a:p>
          <a:r>
            <a:rPr lang="en-US" sz="2800" b="1" i="1" dirty="0" smtClean="0">
              <a:solidFill>
                <a:srgbClr val="0070C0"/>
              </a:solidFill>
            </a:rPr>
            <a:t>System &amp; Coach Side Requirements for S-HSR </a:t>
          </a:r>
          <a:endParaRPr lang="en-IN" sz="2800" b="1" i="1" dirty="0">
            <a:solidFill>
              <a:srgbClr val="0070C0"/>
            </a:solidFill>
          </a:endParaRPr>
        </a:p>
      </dgm:t>
    </dgm:pt>
    <dgm:pt modelId="{7770D21B-209C-47D0-9D6A-C06949F75027}" type="parTrans" cxnId="{36813101-6C76-4B65-8B85-BB478E89B0AA}">
      <dgm:prSet/>
      <dgm:spPr/>
      <dgm:t>
        <a:bodyPr/>
        <a:lstStyle/>
        <a:p>
          <a:endParaRPr lang="en-IN"/>
        </a:p>
      </dgm:t>
    </dgm:pt>
    <dgm:pt modelId="{3E7CBC61-7F07-4C66-8CD4-CCA4B022DA22}" type="sibTrans" cxnId="{36813101-6C76-4B65-8B85-BB478E89B0AA}">
      <dgm:prSet/>
      <dgm:spPr/>
      <dgm:t>
        <a:bodyPr/>
        <a:lstStyle/>
        <a:p>
          <a:endParaRPr lang="en-IN"/>
        </a:p>
      </dgm:t>
    </dgm:pt>
    <dgm:pt modelId="{415E6EE3-3417-44B0-A4E8-A54C4377C3F3}">
      <dgm:prSet custT="1"/>
      <dgm:spPr/>
      <dgm:t>
        <a:bodyPr/>
        <a:lstStyle/>
        <a:p>
          <a:r>
            <a:rPr lang="en-US" sz="2800" b="1" dirty="0" smtClean="0"/>
            <a:t>Part D</a:t>
          </a:r>
          <a:endParaRPr lang="en-IN" sz="2800" b="1" dirty="0"/>
        </a:p>
      </dgm:t>
    </dgm:pt>
    <dgm:pt modelId="{0BE90264-3A9A-4CE3-BD4A-579B5D808ED5}" type="parTrans" cxnId="{0DEA1788-CBA3-4F5C-B9E7-186643BC410C}">
      <dgm:prSet/>
      <dgm:spPr/>
      <dgm:t>
        <a:bodyPr/>
        <a:lstStyle/>
        <a:p>
          <a:endParaRPr lang="en-IN"/>
        </a:p>
      </dgm:t>
    </dgm:pt>
    <dgm:pt modelId="{6CCD39ED-F43D-44F2-9B7C-9040BCC6D318}" type="sibTrans" cxnId="{0DEA1788-CBA3-4F5C-B9E7-186643BC410C}">
      <dgm:prSet/>
      <dgm:spPr/>
      <dgm:t>
        <a:bodyPr/>
        <a:lstStyle/>
        <a:p>
          <a:endParaRPr lang="en-IN"/>
        </a:p>
      </dgm:t>
    </dgm:pt>
    <dgm:pt modelId="{87B74AB4-CA8E-4AED-94EC-F85874AE0C7C}">
      <dgm:prSet custT="1"/>
      <dgm:spPr/>
      <dgm:t>
        <a:bodyPr/>
        <a:lstStyle/>
        <a:p>
          <a:pPr algn="just"/>
          <a:r>
            <a:rPr lang="en-US" sz="2800" b="1" i="1" dirty="0" smtClean="0">
              <a:solidFill>
                <a:srgbClr val="C00000"/>
              </a:solidFill>
            </a:rPr>
            <a:t>SGEDT/Malaysia Project; IRCON experience in Design &amp; Maintenance of Semi High Speed Track with mixed Traffic</a:t>
          </a:r>
          <a:endParaRPr lang="en-IN" sz="2800" b="1" i="1" dirty="0">
            <a:solidFill>
              <a:srgbClr val="C00000"/>
            </a:solidFill>
          </a:endParaRPr>
        </a:p>
      </dgm:t>
    </dgm:pt>
    <dgm:pt modelId="{4DA74A4B-2714-40D8-B942-6800D5EB7120}" type="parTrans" cxnId="{02D7C29C-3E8E-4860-BBB3-3162B05CBF34}">
      <dgm:prSet/>
      <dgm:spPr/>
      <dgm:t>
        <a:bodyPr/>
        <a:lstStyle/>
        <a:p>
          <a:endParaRPr lang="en-IN"/>
        </a:p>
      </dgm:t>
    </dgm:pt>
    <dgm:pt modelId="{EA619292-C63A-48B5-9B66-F9AF2E735E60}" type="sibTrans" cxnId="{02D7C29C-3E8E-4860-BBB3-3162B05CBF34}">
      <dgm:prSet/>
      <dgm:spPr/>
      <dgm:t>
        <a:bodyPr/>
        <a:lstStyle/>
        <a:p>
          <a:endParaRPr lang="en-IN"/>
        </a:p>
      </dgm:t>
    </dgm:pt>
    <dgm:pt modelId="{D06C4377-CFB6-4A0C-BC09-0D9B92B7AAA7}" type="pres">
      <dgm:prSet presAssocID="{9950C15E-CE04-4FD1-88DB-C7BEAA743DFD}" presName="linearFlow" presStyleCnt="0">
        <dgm:presLayoutVars>
          <dgm:dir/>
          <dgm:animLvl val="lvl"/>
          <dgm:resizeHandles val="exact"/>
        </dgm:presLayoutVars>
      </dgm:prSet>
      <dgm:spPr/>
      <dgm:t>
        <a:bodyPr/>
        <a:lstStyle/>
        <a:p>
          <a:endParaRPr lang="en-IN"/>
        </a:p>
      </dgm:t>
    </dgm:pt>
    <dgm:pt modelId="{6E2A17F6-FF37-4A0D-B4F7-500AD42FBCDE}" type="pres">
      <dgm:prSet presAssocID="{60BEB9CD-A25E-4AC2-A4D4-6EF1E14A4AA7}" presName="composite" presStyleCnt="0"/>
      <dgm:spPr/>
    </dgm:pt>
    <dgm:pt modelId="{C326C460-9870-4076-917E-B92CF69C921E}" type="pres">
      <dgm:prSet presAssocID="{60BEB9CD-A25E-4AC2-A4D4-6EF1E14A4AA7}" presName="parentText" presStyleLbl="alignNode1" presStyleIdx="0" presStyleCnt="4">
        <dgm:presLayoutVars>
          <dgm:chMax val="1"/>
          <dgm:bulletEnabled val="1"/>
        </dgm:presLayoutVars>
      </dgm:prSet>
      <dgm:spPr/>
      <dgm:t>
        <a:bodyPr/>
        <a:lstStyle/>
        <a:p>
          <a:endParaRPr lang="en-IN"/>
        </a:p>
      </dgm:t>
    </dgm:pt>
    <dgm:pt modelId="{8226B018-9C03-4733-BBA9-F9BD19909760}" type="pres">
      <dgm:prSet presAssocID="{60BEB9CD-A25E-4AC2-A4D4-6EF1E14A4AA7}" presName="descendantText" presStyleLbl="alignAcc1" presStyleIdx="0" presStyleCnt="4">
        <dgm:presLayoutVars>
          <dgm:bulletEnabled val="1"/>
        </dgm:presLayoutVars>
      </dgm:prSet>
      <dgm:spPr/>
      <dgm:t>
        <a:bodyPr/>
        <a:lstStyle/>
        <a:p>
          <a:endParaRPr lang="en-IN"/>
        </a:p>
      </dgm:t>
    </dgm:pt>
    <dgm:pt modelId="{CCC2B4B2-CEBD-4489-83DE-99178D894487}" type="pres">
      <dgm:prSet presAssocID="{96DA018A-DE0D-4F5D-A3D1-03BD55696BB9}" presName="sp" presStyleCnt="0"/>
      <dgm:spPr/>
    </dgm:pt>
    <dgm:pt modelId="{516EB646-B943-4038-8F62-9D547D5EA5BC}" type="pres">
      <dgm:prSet presAssocID="{CB3B04EA-2A8B-4F46-9010-B5A88C387C86}" presName="composite" presStyleCnt="0"/>
      <dgm:spPr/>
    </dgm:pt>
    <dgm:pt modelId="{AD12D3D9-C365-488D-B7BA-D8BA285FCB3A}" type="pres">
      <dgm:prSet presAssocID="{CB3B04EA-2A8B-4F46-9010-B5A88C387C86}" presName="parentText" presStyleLbl="alignNode1" presStyleIdx="1" presStyleCnt="4">
        <dgm:presLayoutVars>
          <dgm:chMax val="1"/>
          <dgm:bulletEnabled val="1"/>
        </dgm:presLayoutVars>
      </dgm:prSet>
      <dgm:spPr/>
      <dgm:t>
        <a:bodyPr/>
        <a:lstStyle/>
        <a:p>
          <a:endParaRPr lang="en-IN"/>
        </a:p>
      </dgm:t>
    </dgm:pt>
    <dgm:pt modelId="{F0B3A1FF-9641-45E0-AFA8-F0A82802A1AA}" type="pres">
      <dgm:prSet presAssocID="{CB3B04EA-2A8B-4F46-9010-B5A88C387C86}" presName="descendantText" presStyleLbl="alignAcc1" presStyleIdx="1" presStyleCnt="4" custScaleY="126583" custLinFactNeighborY="2505">
        <dgm:presLayoutVars>
          <dgm:bulletEnabled val="1"/>
        </dgm:presLayoutVars>
      </dgm:prSet>
      <dgm:spPr/>
      <dgm:t>
        <a:bodyPr/>
        <a:lstStyle/>
        <a:p>
          <a:endParaRPr lang="en-IN"/>
        </a:p>
      </dgm:t>
    </dgm:pt>
    <dgm:pt modelId="{D34BD441-C019-468B-8D27-E18F37640301}" type="pres">
      <dgm:prSet presAssocID="{48A038C1-C92B-4DD2-A983-7F882E4731C9}" presName="sp" presStyleCnt="0"/>
      <dgm:spPr/>
    </dgm:pt>
    <dgm:pt modelId="{B929813D-9227-4EFA-AF01-9A5A1D0A5A71}" type="pres">
      <dgm:prSet presAssocID="{6C74CE59-8E7D-413D-87F9-2C11071A0BFC}" presName="composite" presStyleCnt="0"/>
      <dgm:spPr/>
    </dgm:pt>
    <dgm:pt modelId="{4CCB1A39-E19D-45EB-9B3E-3EF46F82EF7E}" type="pres">
      <dgm:prSet presAssocID="{6C74CE59-8E7D-413D-87F9-2C11071A0BFC}" presName="parentText" presStyleLbl="alignNode1" presStyleIdx="2" presStyleCnt="4">
        <dgm:presLayoutVars>
          <dgm:chMax val="1"/>
          <dgm:bulletEnabled val="1"/>
        </dgm:presLayoutVars>
      </dgm:prSet>
      <dgm:spPr/>
      <dgm:t>
        <a:bodyPr/>
        <a:lstStyle/>
        <a:p>
          <a:endParaRPr lang="en-IN"/>
        </a:p>
      </dgm:t>
    </dgm:pt>
    <dgm:pt modelId="{794E26DA-C976-4E4C-99EC-C9469C387057}" type="pres">
      <dgm:prSet presAssocID="{6C74CE59-8E7D-413D-87F9-2C11071A0BFC}" presName="descendantText" presStyleLbl="alignAcc1" presStyleIdx="2" presStyleCnt="4">
        <dgm:presLayoutVars>
          <dgm:bulletEnabled val="1"/>
        </dgm:presLayoutVars>
      </dgm:prSet>
      <dgm:spPr/>
      <dgm:t>
        <a:bodyPr/>
        <a:lstStyle/>
        <a:p>
          <a:endParaRPr lang="en-IN"/>
        </a:p>
      </dgm:t>
    </dgm:pt>
    <dgm:pt modelId="{46ACC240-A96F-4E3C-90AE-467F0326BC4B}" type="pres">
      <dgm:prSet presAssocID="{5CF7020F-1469-4A81-8535-C298FDB4ACDD}" presName="sp" presStyleCnt="0"/>
      <dgm:spPr/>
    </dgm:pt>
    <dgm:pt modelId="{27E12297-0369-4D4C-B26B-F898331E0A5E}" type="pres">
      <dgm:prSet presAssocID="{415E6EE3-3417-44B0-A4E8-A54C4377C3F3}" presName="composite" presStyleCnt="0"/>
      <dgm:spPr/>
    </dgm:pt>
    <dgm:pt modelId="{05CEED27-6E1F-40F9-9B87-42CE4AD3C1E6}" type="pres">
      <dgm:prSet presAssocID="{415E6EE3-3417-44B0-A4E8-A54C4377C3F3}" presName="parentText" presStyleLbl="alignNode1" presStyleIdx="3" presStyleCnt="4">
        <dgm:presLayoutVars>
          <dgm:chMax val="1"/>
          <dgm:bulletEnabled val="1"/>
        </dgm:presLayoutVars>
      </dgm:prSet>
      <dgm:spPr/>
      <dgm:t>
        <a:bodyPr/>
        <a:lstStyle/>
        <a:p>
          <a:endParaRPr lang="en-IN"/>
        </a:p>
      </dgm:t>
    </dgm:pt>
    <dgm:pt modelId="{CCE613D3-1CA4-4A31-B204-C36824AA2113}" type="pres">
      <dgm:prSet presAssocID="{415E6EE3-3417-44B0-A4E8-A54C4377C3F3}" presName="descendantText" presStyleLbl="alignAcc1" presStyleIdx="3" presStyleCnt="4" custScaleY="174151">
        <dgm:presLayoutVars>
          <dgm:bulletEnabled val="1"/>
        </dgm:presLayoutVars>
      </dgm:prSet>
      <dgm:spPr/>
      <dgm:t>
        <a:bodyPr/>
        <a:lstStyle/>
        <a:p>
          <a:endParaRPr lang="en-IN"/>
        </a:p>
      </dgm:t>
    </dgm:pt>
  </dgm:ptLst>
  <dgm:cxnLst>
    <dgm:cxn modelId="{A149D88E-A5EF-4B61-9019-2EF40A10C09B}" srcId="{9950C15E-CE04-4FD1-88DB-C7BEAA743DFD}" destId="{60BEB9CD-A25E-4AC2-A4D4-6EF1E14A4AA7}" srcOrd="0" destOrd="0" parTransId="{89F98266-8955-4675-AB38-ED9F49F79084}" sibTransId="{96DA018A-DE0D-4F5D-A3D1-03BD55696BB9}"/>
    <dgm:cxn modelId="{9EEEC5EE-34B5-482A-A240-24090BC89BA4}" type="presOf" srcId="{60BEB9CD-A25E-4AC2-A4D4-6EF1E14A4AA7}" destId="{C326C460-9870-4076-917E-B92CF69C921E}" srcOrd="0" destOrd="0" presId="urn:microsoft.com/office/officeart/2005/8/layout/chevron2"/>
    <dgm:cxn modelId="{086C1039-DF99-4225-A85E-0F6379050ACF}" type="presOf" srcId="{CB3B04EA-2A8B-4F46-9010-B5A88C387C86}" destId="{AD12D3D9-C365-488D-B7BA-D8BA285FCB3A}" srcOrd="0" destOrd="0" presId="urn:microsoft.com/office/officeart/2005/8/layout/chevron2"/>
    <dgm:cxn modelId="{68852652-862C-4090-B48C-C673B85888B2}" type="presOf" srcId="{9950C15E-CE04-4FD1-88DB-C7BEAA743DFD}" destId="{D06C4377-CFB6-4A0C-BC09-0D9B92B7AAA7}" srcOrd="0" destOrd="0" presId="urn:microsoft.com/office/officeart/2005/8/layout/chevron2"/>
    <dgm:cxn modelId="{02D7C29C-3E8E-4860-BBB3-3162B05CBF34}" srcId="{415E6EE3-3417-44B0-A4E8-A54C4377C3F3}" destId="{87B74AB4-CA8E-4AED-94EC-F85874AE0C7C}" srcOrd="0" destOrd="0" parTransId="{4DA74A4B-2714-40D8-B942-6800D5EB7120}" sibTransId="{EA619292-C63A-48B5-9B66-F9AF2E735E60}"/>
    <dgm:cxn modelId="{C971E6D4-B0B3-487B-8F00-ACE2B37CD7DD}" srcId="{60BEB9CD-A25E-4AC2-A4D4-6EF1E14A4AA7}" destId="{27480545-5ED2-4DB9-A720-7BA58A3F1863}" srcOrd="0" destOrd="0" parTransId="{6FC12115-88DA-44B4-840D-E0B578ED2021}" sibTransId="{64C5933A-FD84-44F7-9910-43B9A919BFF4}"/>
    <dgm:cxn modelId="{C11E4520-A18C-4502-9990-CFE8CFAA58C4}" type="presOf" srcId="{6C74CE59-8E7D-413D-87F9-2C11071A0BFC}" destId="{4CCB1A39-E19D-45EB-9B3E-3EF46F82EF7E}" srcOrd="0" destOrd="0" presId="urn:microsoft.com/office/officeart/2005/8/layout/chevron2"/>
    <dgm:cxn modelId="{B9C9F1E6-0C36-4880-A9B2-5B3834900B91}" type="presOf" srcId="{87B74AB4-CA8E-4AED-94EC-F85874AE0C7C}" destId="{CCE613D3-1CA4-4A31-B204-C36824AA2113}" srcOrd="0" destOrd="0" presId="urn:microsoft.com/office/officeart/2005/8/layout/chevron2"/>
    <dgm:cxn modelId="{0DEA1788-CBA3-4F5C-B9E7-186643BC410C}" srcId="{9950C15E-CE04-4FD1-88DB-C7BEAA743DFD}" destId="{415E6EE3-3417-44B0-A4E8-A54C4377C3F3}" srcOrd="3" destOrd="0" parTransId="{0BE90264-3A9A-4CE3-BD4A-579B5D808ED5}" sibTransId="{6CCD39ED-F43D-44F2-9B7C-9040BCC6D318}"/>
    <dgm:cxn modelId="{5672603B-C3F3-49FC-84F1-A75F7C0E148C}" srcId="{9950C15E-CE04-4FD1-88DB-C7BEAA743DFD}" destId="{CB3B04EA-2A8B-4F46-9010-B5A88C387C86}" srcOrd="1" destOrd="0" parTransId="{A71019FF-A4C8-469C-A4FC-D6FCFA53FDD4}" sibTransId="{48A038C1-C92B-4DD2-A983-7F882E4731C9}"/>
    <dgm:cxn modelId="{1D39421E-07D9-4885-BFFD-20EECBED5EDC}" type="presOf" srcId="{415E6EE3-3417-44B0-A4E8-A54C4377C3F3}" destId="{05CEED27-6E1F-40F9-9B87-42CE4AD3C1E6}" srcOrd="0" destOrd="0" presId="urn:microsoft.com/office/officeart/2005/8/layout/chevron2"/>
    <dgm:cxn modelId="{BCB2E4F3-E4F6-42EF-96CD-F646ED0A118D}" srcId="{9950C15E-CE04-4FD1-88DB-C7BEAA743DFD}" destId="{6C74CE59-8E7D-413D-87F9-2C11071A0BFC}" srcOrd="2" destOrd="0" parTransId="{5D2DF14F-9453-4BBC-8496-626EC94647DA}" sibTransId="{5CF7020F-1469-4A81-8535-C298FDB4ACDD}"/>
    <dgm:cxn modelId="{511A30EE-889D-4CEA-9D8F-2A90D84C1BD5}" type="presOf" srcId="{DE9C0AFC-4A09-4591-86B4-F71C27B1B7CD}" destId="{794E26DA-C976-4E4C-99EC-C9469C387057}" srcOrd="0" destOrd="0" presId="urn:microsoft.com/office/officeart/2005/8/layout/chevron2"/>
    <dgm:cxn modelId="{36813101-6C76-4B65-8B85-BB478E89B0AA}" srcId="{6C74CE59-8E7D-413D-87F9-2C11071A0BFC}" destId="{DE9C0AFC-4A09-4591-86B4-F71C27B1B7CD}" srcOrd="0" destOrd="0" parTransId="{7770D21B-209C-47D0-9D6A-C06949F75027}" sibTransId="{3E7CBC61-7F07-4C66-8CD4-CCA4B022DA22}"/>
    <dgm:cxn modelId="{8D71B1CC-9678-424F-B010-D4C2235E8F47}" type="presOf" srcId="{27480545-5ED2-4DB9-A720-7BA58A3F1863}" destId="{8226B018-9C03-4733-BBA9-F9BD19909760}" srcOrd="0" destOrd="0" presId="urn:microsoft.com/office/officeart/2005/8/layout/chevron2"/>
    <dgm:cxn modelId="{7A8BFA60-4C66-44C1-8CE4-1C8EE7288C47}" srcId="{CB3B04EA-2A8B-4F46-9010-B5A88C387C86}" destId="{A75ED7D2-BA24-41DF-ADFD-E9D7BA96C5AF}" srcOrd="0" destOrd="0" parTransId="{DD88A1A5-0CAE-49E9-94AD-D2EFB1EC7196}" sibTransId="{E386AF82-94F3-4D85-98DE-B278F3FC94AB}"/>
    <dgm:cxn modelId="{FC116BB5-8CEA-4C65-9734-F6295AA08632}" type="presOf" srcId="{A75ED7D2-BA24-41DF-ADFD-E9D7BA96C5AF}" destId="{F0B3A1FF-9641-45E0-AFA8-F0A82802A1AA}" srcOrd="0" destOrd="0" presId="urn:microsoft.com/office/officeart/2005/8/layout/chevron2"/>
    <dgm:cxn modelId="{1D9367A9-98AF-4ED8-83B8-8C91789AF4DF}" type="presParOf" srcId="{D06C4377-CFB6-4A0C-BC09-0D9B92B7AAA7}" destId="{6E2A17F6-FF37-4A0D-B4F7-500AD42FBCDE}" srcOrd="0" destOrd="0" presId="urn:microsoft.com/office/officeart/2005/8/layout/chevron2"/>
    <dgm:cxn modelId="{79CAC904-7E28-436C-B39A-2B6891842BAF}" type="presParOf" srcId="{6E2A17F6-FF37-4A0D-B4F7-500AD42FBCDE}" destId="{C326C460-9870-4076-917E-B92CF69C921E}" srcOrd="0" destOrd="0" presId="urn:microsoft.com/office/officeart/2005/8/layout/chevron2"/>
    <dgm:cxn modelId="{B740477A-C6AB-4F94-8535-A25F8A9FD54B}" type="presParOf" srcId="{6E2A17F6-FF37-4A0D-B4F7-500AD42FBCDE}" destId="{8226B018-9C03-4733-BBA9-F9BD19909760}" srcOrd="1" destOrd="0" presId="urn:microsoft.com/office/officeart/2005/8/layout/chevron2"/>
    <dgm:cxn modelId="{89C62B8B-E070-47FE-A7B5-AD3013D92EF0}" type="presParOf" srcId="{D06C4377-CFB6-4A0C-BC09-0D9B92B7AAA7}" destId="{CCC2B4B2-CEBD-4489-83DE-99178D894487}" srcOrd="1" destOrd="0" presId="urn:microsoft.com/office/officeart/2005/8/layout/chevron2"/>
    <dgm:cxn modelId="{2B6D8242-2B0E-4019-90F5-18C564A6C67E}" type="presParOf" srcId="{D06C4377-CFB6-4A0C-BC09-0D9B92B7AAA7}" destId="{516EB646-B943-4038-8F62-9D547D5EA5BC}" srcOrd="2" destOrd="0" presId="urn:microsoft.com/office/officeart/2005/8/layout/chevron2"/>
    <dgm:cxn modelId="{40349681-2E16-4684-9CD8-1022C3D84D09}" type="presParOf" srcId="{516EB646-B943-4038-8F62-9D547D5EA5BC}" destId="{AD12D3D9-C365-488D-B7BA-D8BA285FCB3A}" srcOrd="0" destOrd="0" presId="urn:microsoft.com/office/officeart/2005/8/layout/chevron2"/>
    <dgm:cxn modelId="{ADD30F56-C908-4708-A334-7279AE9E0F4E}" type="presParOf" srcId="{516EB646-B943-4038-8F62-9D547D5EA5BC}" destId="{F0B3A1FF-9641-45E0-AFA8-F0A82802A1AA}" srcOrd="1" destOrd="0" presId="urn:microsoft.com/office/officeart/2005/8/layout/chevron2"/>
    <dgm:cxn modelId="{786B6883-3576-4C10-976C-51A4B1F1BF8B}" type="presParOf" srcId="{D06C4377-CFB6-4A0C-BC09-0D9B92B7AAA7}" destId="{D34BD441-C019-468B-8D27-E18F37640301}" srcOrd="3" destOrd="0" presId="urn:microsoft.com/office/officeart/2005/8/layout/chevron2"/>
    <dgm:cxn modelId="{8E95B275-928F-4070-B227-EFBEEAD7EBA6}" type="presParOf" srcId="{D06C4377-CFB6-4A0C-BC09-0D9B92B7AAA7}" destId="{B929813D-9227-4EFA-AF01-9A5A1D0A5A71}" srcOrd="4" destOrd="0" presId="urn:microsoft.com/office/officeart/2005/8/layout/chevron2"/>
    <dgm:cxn modelId="{643022A1-91B2-4359-9687-F008D83BC1B9}" type="presParOf" srcId="{B929813D-9227-4EFA-AF01-9A5A1D0A5A71}" destId="{4CCB1A39-E19D-45EB-9B3E-3EF46F82EF7E}" srcOrd="0" destOrd="0" presId="urn:microsoft.com/office/officeart/2005/8/layout/chevron2"/>
    <dgm:cxn modelId="{24F94F13-66EB-40F5-A3CC-1BF2456C3D1F}" type="presParOf" srcId="{B929813D-9227-4EFA-AF01-9A5A1D0A5A71}" destId="{794E26DA-C976-4E4C-99EC-C9469C387057}" srcOrd="1" destOrd="0" presId="urn:microsoft.com/office/officeart/2005/8/layout/chevron2"/>
    <dgm:cxn modelId="{FAB94452-5566-4B52-9FD4-65904A9F609F}" type="presParOf" srcId="{D06C4377-CFB6-4A0C-BC09-0D9B92B7AAA7}" destId="{46ACC240-A96F-4E3C-90AE-467F0326BC4B}" srcOrd="5" destOrd="0" presId="urn:microsoft.com/office/officeart/2005/8/layout/chevron2"/>
    <dgm:cxn modelId="{C84B021F-BC32-4F43-9808-D52A739F1E98}" type="presParOf" srcId="{D06C4377-CFB6-4A0C-BC09-0D9B92B7AAA7}" destId="{27E12297-0369-4D4C-B26B-F898331E0A5E}" srcOrd="6" destOrd="0" presId="urn:microsoft.com/office/officeart/2005/8/layout/chevron2"/>
    <dgm:cxn modelId="{6050530B-3068-4F5C-B44E-8097F67CD01B}" type="presParOf" srcId="{27E12297-0369-4D4C-B26B-F898331E0A5E}" destId="{05CEED27-6E1F-40F9-9B87-42CE4AD3C1E6}" srcOrd="0" destOrd="0" presId="urn:microsoft.com/office/officeart/2005/8/layout/chevron2"/>
    <dgm:cxn modelId="{3041CEC1-9F0D-407D-80BA-7DDE7AD6B864}" type="presParOf" srcId="{27E12297-0369-4D4C-B26B-F898331E0A5E}" destId="{CCE613D3-1CA4-4A31-B204-C36824AA211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1370A3-7A53-40FB-80E4-8E005187ABD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A1ACEFC-DCDC-49F2-87BF-892A9D7489B8}">
      <dgm:prSet phldrT="[Text]" custT="1"/>
      <dgm:spPr>
        <a:solidFill>
          <a:srgbClr val="00B050"/>
        </a:solidFill>
      </dgm:spPr>
      <dgm:t>
        <a:bodyPr/>
        <a:lstStyle/>
        <a:p>
          <a:r>
            <a:rPr lang="en-US" sz="2800" dirty="0" smtClean="0">
              <a:latin typeface="Arial Narrow" pitchFamily="34" charset="0"/>
            </a:rPr>
            <a:t>0 – 0.3 m</a:t>
          </a:r>
          <a:endParaRPr lang="en-US" sz="2800" dirty="0">
            <a:latin typeface="Arial Narrow" pitchFamily="34" charset="0"/>
          </a:endParaRPr>
        </a:p>
      </dgm:t>
    </dgm:pt>
    <dgm:pt modelId="{CEE8EE3E-9018-44D0-B820-22ABE1EB039B}" type="parTrans" cxnId="{92CC51B3-4C55-4A83-84B4-F6EEA9982903}">
      <dgm:prSet/>
      <dgm:spPr/>
      <dgm:t>
        <a:bodyPr/>
        <a:lstStyle/>
        <a:p>
          <a:endParaRPr lang="en-US"/>
        </a:p>
      </dgm:t>
    </dgm:pt>
    <dgm:pt modelId="{D4E706C9-C61E-4940-AD54-2B8C771EF316}" type="sibTrans" cxnId="{92CC51B3-4C55-4A83-84B4-F6EEA9982903}">
      <dgm:prSet/>
      <dgm:spPr/>
      <dgm:t>
        <a:bodyPr/>
        <a:lstStyle/>
        <a:p>
          <a:endParaRPr lang="en-US"/>
        </a:p>
      </dgm:t>
    </dgm:pt>
    <dgm:pt modelId="{A7E09D7A-EFA4-451D-B960-F5890440FC31}">
      <dgm:prSet phldrT="[Text]" custT="1"/>
      <dgm:spPr>
        <a:solidFill>
          <a:srgbClr val="00B050"/>
        </a:solidFill>
      </dgm:spPr>
      <dgm:t>
        <a:bodyPr/>
        <a:lstStyle/>
        <a:p>
          <a:r>
            <a:rPr lang="en-US" sz="2800" dirty="0" smtClean="0">
              <a:latin typeface="Arial Narrow" pitchFamily="34" charset="0"/>
            </a:rPr>
            <a:t>0.3 – 3 m</a:t>
          </a:r>
          <a:endParaRPr lang="en-US" sz="2800" dirty="0">
            <a:latin typeface="Arial Narrow" pitchFamily="34" charset="0"/>
          </a:endParaRPr>
        </a:p>
      </dgm:t>
    </dgm:pt>
    <dgm:pt modelId="{12AFDCB9-5B25-4EA1-BC82-4579D7C6FDE3}" type="parTrans" cxnId="{2E60D87E-7369-4C03-9F41-ABFAB2542CDE}">
      <dgm:prSet/>
      <dgm:spPr/>
      <dgm:t>
        <a:bodyPr/>
        <a:lstStyle/>
        <a:p>
          <a:endParaRPr lang="en-US"/>
        </a:p>
      </dgm:t>
    </dgm:pt>
    <dgm:pt modelId="{E70D023E-DCB8-4C4A-BD0D-F7E8E03BF22E}" type="sibTrans" cxnId="{2E60D87E-7369-4C03-9F41-ABFAB2542CDE}">
      <dgm:prSet/>
      <dgm:spPr/>
      <dgm:t>
        <a:bodyPr/>
        <a:lstStyle/>
        <a:p>
          <a:endParaRPr lang="en-US"/>
        </a:p>
      </dgm:t>
    </dgm:pt>
    <dgm:pt modelId="{E7D0FA3F-149B-472B-BDCD-669BD5957263}">
      <dgm:prSet phldrT="[Text]" custT="1"/>
      <dgm:spPr>
        <a:solidFill>
          <a:srgbClr val="00B050"/>
        </a:solidFill>
      </dgm:spPr>
      <dgm:t>
        <a:bodyPr/>
        <a:lstStyle/>
        <a:p>
          <a:r>
            <a:rPr lang="en-US" sz="2800" dirty="0" smtClean="0">
              <a:latin typeface="Arial Narrow" pitchFamily="34" charset="0"/>
            </a:rPr>
            <a:t>3 – 10 m</a:t>
          </a:r>
          <a:endParaRPr lang="en-US" sz="2800" dirty="0">
            <a:latin typeface="Arial Narrow" pitchFamily="34" charset="0"/>
          </a:endParaRPr>
        </a:p>
      </dgm:t>
    </dgm:pt>
    <dgm:pt modelId="{EEE12156-FFFA-4F15-B4E1-F1F7110FFC95}" type="parTrans" cxnId="{2C3E82C7-E759-4837-994F-FA30E4BB1CFF}">
      <dgm:prSet/>
      <dgm:spPr/>
      <dgm:t>
        <a:bodyPr/>
        <a:lstStyle/>
        <a:p>
          <a:endParaRPr lang="en-US"/>
        </a:p>
      </dgm:t>
    </dgm:pt>
    <dgm:pt modelId="{368E3089-BC2D-480A-AFE7-3031D125E8C3}" type="sibTrans" cxnId="{2C3E82C7-E759-4837-994F-FA30E4BB1CFF}">
      <dgm:prSet/>
      <dgm:spPr/>
      <dgm:t>
        <a:bodyPr/>
        <a:lstStyle/>
        <a:p>
          <a:endParaRPr lang="en-US"/>
        </a:p>
      </dgm:t>
    </dgm:pt>
    <dgm:pt modelId="{248814E3-C590-41D7-AB02-5A0ECD0347B3}">
      <dgm:prSet phldrT="[Text]" custT="1"/>
      <dgm:spPr>
        <a:solidFill>
          <a:srgbClr val="00B050"/>
        </a:solidFill>
      </dgm:spPr>
      <dgm:t>
        <a:bodyPr/>
        <a:lstStyle/>
        <a:p>
          <a:r>
            <a:rPr lang="en-US" sz="2800" dirty="0" smtClean="0">
              <a:latin typeface="Arial Narrow" pitchFamily="34" charset="0"/>
            </a:rPr>
            <a:t>10 – 120 m</a:t>
          </a:r>
          <a:endParaRPr lang="en-US" sz="2800" dirty="0">
            <a:latin typeface="Arial Narrow" pitchFamily="34" charset="0"/>
          </a:endParaRPr>
        </a:p>
      </dgm:t>
    </dgm:pt>
    <dgm:pt modelId="{A02E6357-83CB-4CFC-9803-E22FC4046633}" type="parTrans" cxnId="{FB3EC4BD-E338-49F3-BFC4-A326261FB4A4}">
      <dgm:prSet/>
      <dgm:spPr/>
      <dgm:t>
        <a:bodyPr/>
        <a:lstStyle/>
        <a:p>
          <a:endParaRPr lang="en-US"/>
        </a:p>
      </dgm:t>
    </dgm:pt>
    <dgm:pt modelId="{77510C63-062D-4D76-8D35-69EBB31CCEDE}" type="sibTrans" cxnId="{FB3EC4BD-E338-49F3-BFC4-A326261FB4A4}">
      <dgm:prSet/>
      <dgm:spPr/>
      <dgm:t>
        <a:bodyPr/>
        <a:lstStyle/>
        <a:p>
          <a:endParaRPr lang="en-US"/>
        </a:p>
      </dgm:t>
    </dgm:pt>
    <dgm:pt modelId="{364F649E-4841-473F-9851-F64298D864F6}" type="pres">
      <dgm:prSet presAssocID="{411370A3-7A53-40FB-80E4-8E005187ABD1}" presName="Name0" presStyleCnt="0">
        <dgm:presLayoutVars>
          <dgm:dir/>
          <dgm:animLvl val="lvl"/>
          <dgm:resizeHandles val="exact"/>
        </dgm:presLayoutVars>
      </dgm:prSet>
      <dgm:spPr/>
      <dgm:t>
        <a:bodyPr/>
        <a:lstStyle/>
        <a:p>
          <a:endParaRPr lang="en-US"/>
        </a:p>
      </dgm:t>
    </dgm:pt>
    <dgm:pt modelId="{DF6B3182-4DF9-4EBE-81AE-EEE4192279C6}" type="pres">
      <dgm:prSet presAssocID="{9A1ACEFC-DCDC-49F2-87BF-892A9D7489B8}" presName="parTxOnly" presStyleLbl="node1" presStyleIdx="0" presStyleCnt="4" custScaleX="158493" custLinFactX="7965" custLinFactNeighborX="100000">
        <dgm:presLayoutVars>
          <dgm:chMax val="0"/>
          <dgm:chPref val="0"/>
          <dgm:bulletEnabled val="1"/>
        </dgm:presLayoutVars>
      </dgm:prSet>
      <dgm:spPr/>
      <dgm:t>
        <a:bodyPr/>
        <a:lstStyle/>
        <a:p>
          <a:endParaRPr lang="en-US"/>
        </a:p>
      </dgm:t>
    </dgm:pt>
    <dgm:pt modelId="{A7856D25-0069-40C3-A01F-777A491F8E4F}" type="pres">
      <dgm:prSet presAssocID="{D4E706C9-C61E-4940-AD54-2B8C771EF316}" presName="parTxOnlySpace" presStyleCnt="0"/>
      <dgm:spPr/>
    </dgm:pt>
    <dgm:pt modelId="{5014AA25-3EB5-4149-8CDA-361B6CAAB86E}" type="pres">
      <dgm:prSet presAssocID="{A7E09D7A-EFA4-451D-B960-F5890440FC31}" presName="parTxOnly" presStyleLbl="node1" presStyleIdx="1" presStyleCnt="4" custScaleX="161166" custLinFactX="884" custLinFactNeighborX="100000">
        <dgm:presLayoutVars>
          <dgm:chMax val="0"/>
          <dgm:chPref val="0"/>
          <dgm:bulletEnabled val="1"/>
        </dgm:presLayoutVars>
      </dgm:prSet>
      <dgm:spPr/>
      <dgm:t>
        <a:bodyPr/>
        <a:lstStyle/>
        <a:p>
          <a:endParaRPr lang="en-US"/>
        </a:p>
      </dgm:t>
    </dgm:pt>
    <dgm:pt modelId="{312BA703-01C8-47CA-82B4-B7A4B81C2D53}" type="pres">
      <dgm:prSet presAssocID="{E70D023E-DCB8-4C4A-BD0D-F7E8E03BF22E}" presName="parTxOnlySpace" presStyleCnt="0"/>
      <dgm:spPr/>
    </dgm:pt>
    <dgm:pt modelId="{73D95172-B9C9-42FE-B951-B84C855E8927}" type="pres">
      <dgm:prSet presAssocID="{E7D0FA3F-149B-472B-BDCD-669BD5957263}" presName="parTxOnly" presStyleLbl="node1" presStyleIdx="2" presStyleCnt="4" custScaleX="153994" custLinFactNeighborX="-36343" custLinFactNeighborY="-180">
        <dgm:presLayoutVars>
          <dgm:chMax val="0"/>
          <dgm:chPref val="0"/>
          <dgm:bulletEnabled val="1"/>
        </dgm:presLayoutVars>
      </dgm:prSet>
      <dgm:spPr/>
      <dgm:t>
        <a:bodyPr/>
        <a:lstStyle/>
        <a:p>
          <a:endParaRPr lang="en-US"/>
        </a:p>
      </dgm:t>
    </dgm:pt>
    <dgm:pt modelId="{D6FA9AF9-9AEF-4BF0-9D02-8CE7BD285B02}" type="pres">
      <dgm:prSet presAssocID="{368E3089-BC2D-480A-AFE7-3031D125E8C3}" presName="parTxOnlySpace" presStyleCnt="0"/>
      <dgm:spPr/>
    </dgm:pt>
    <dgm:pt modelId="{20058BC9-C20C-4906-A35A-226E016E2E0C}" type="pres">
      <dgm:prSet presAssocID="{248814E3-C590-41D7-AB02-5A0ECD0347B3}" presName="parTxOnly" presStyleLbl="node1" presStyleIdx="3" presStyleCnt="4" custScaleX="176862" custLinFactNeighborX="57393">
        <dgm:presLayoutVars>
          <dgm:chMax val="0"/>
          <dgm:chPref val="0"/>
          <dgm:bulletEnabled val="1"/>
        </dgm:presLayoutVars>
      </dgm:prSet>
      <dgm:spPr/>
      <dgm:t>
        <a:bodyPr/>
        <a:lstStyle/>
        <a:p>
          <a:endParaRPr lang="en-US"/>
        </a:p>
      </dgm:t>
    </dgm:pt>
  </dgm:ptLst>
  <dgm:cxnLst>
    <dgm:cxn modelId="{7C0A932F-7D7A-4565-BAFF-0E9DC83D10ED}" type="presOf" srcId="{411370A3-7A53-40FB-80E4-8E005187ABD1}" destId="{364F649E-4841-473F-9851-F64298D864F6}" srcOrd="0" destOrd="0" presId="urn:microsoft.com/office/officeart/2005/8/layout/chevron1"/>
    <dgm:cxn modelId="{2C3E82C7-E759-4837-994F-FA30E4BB1CFF}" srcId="{411370A3-7A53-40FB-80E4-8E005187ABD1}" destId="{E7D0FA3F-149B-472B-BDCD-669BD5957263}" srcOrd="2" destOrd="0" parTransId="{EEE12156-FFFA-4F15-B4E1-F1F7110FFC95}" sibTransId="{368E3089-BC2D-480A-AFE7-3031D125E8C3}"/>
    <dgm:cxn modelId="{5D8064E2-B0E6-42CB-A4EB-4A6FB60586AC}" type="presOf" srcId="{A7E09D7A-EFA4-451D-B960-F5890440FC31}" destId="{5014AA25-3EB5-4149-8CDA-361B6CAAB86E}" srcOrd="0" destOrd="0" presId="urn:microsoft.com/office/officeart/2005/8/layout/chevron1"/>
    <dgm:cxn modelId="{92CC51B3-4C55-4A83-84B4-F6EEA9982903}" srcId="{411370A3-7A53-40FB-80E4-8E005187ABD1}" destId="{9A1ACEFC-DCDC-49F2-87BF-892A9D7489B8}" srcOrd="0" destOrd="0" parTransId="{CEE8EE3E-9018-44D0-B820-22ABE1EB039B}" sibTransId="{D4E706C9-C61E-4940-AD54-2B8C771EF316}"/>
    <dgm:cxn modelId="{2E60D87E-7369-4C03-9F41-ABFAB2542CDE}" srcId="{411370A3-7A53-40FB-80E4-8E005187ABD1}" destId="{A7E09D7A-EFA4-451D-B960-F5890440FC31}" srcOrd="1" destOrd="0" parTransId="{12AFDCB9-5B25-4EA1-BC82-4579D7C6FDE3}" sibTransId="{E70D023E-DCB8-4C4A-BD0D-F7E8E03BF22E}"/>
    <dgm:cxn modelId="{B71E3F3F-2479-4AA9-9265-767B8BCEF2BA}" type="presOf" srcId="{248814E3-C590-41D7-AB02-5A0ECD0347B3}" destId="{20058BC9-C20C-4906-A35A-226E016E2E0C}" srcOrd="0" destOrd="0" presId="urn:microsoft.com/office/officeart/2005/8/layout/chevron1"/>
    <dgm:cxn modelId="{CFD7210F-263E-47F8-9502-28A70B84B771}" type="presOf" srcId="{9A1ACEFC-DCDC-49F2-87BF-892A9D7489B8}" destId="{DF6B3182-4DF9-4EBE-81AE-EEE4192279C6}" srcOrd="0" destOrd="0" presId="urn:microsoft.com/office/officeart/2005/8/layout/chevron1"/>
    <dgm:cxn modelId="{FB3EC4BD-E338-49F3-BFC4-A326261FB4A4}" srcId="{411370A3-7A53-40FB-80E4-8E005187ABD1}" destId="{248814E3-C590-41D7-AB02-5A0ECD0347B3}" srcOrd="3" destOrd="0" parTransId="{A02E6357-83CB-4CFC-9803-E22FC4046633}" sibTransId="{77510C63-062D-4D76-8D35-69EBB31CCEDE}"/>
    <dgm:cxn modelId="{9CCF7C2E-B956-494B-9DED-AB3B98352801}" type="presOf" srcId="{E7D0FA3F-149B-472B-BDCD-669BD5957263}" destId="{73D95172-B9C9-42FE-B951-B84C855E8927}" srcOrd="0" destOrd="0" presId="urn:microsoft.com/office/officeart/2005/8/layout/chevron1"/>
    <dgm:cxn modelId="{E95DD9A5-AFB9-499A-B80B-F9B604819368}" type="presParOf" srcId="{364F649E-4841-473F-9851-F64298D864F6}" destId="{DF6B3182-4DF9-4EBE-81AE-EEE4192279C6}" srcOrd="0" destOrd="0" presId="urn:microsoft.com/office/officeart/2005/8/layout/chevron1"/>
    <dgm:cxn modelId="{6A213172-035F-43A1-9B63-5886552FA80E}" type="presParOf" srcId="{364F649E-4841-473F-9851-F64298D864F6}" destId="{A7856D25-0069-40C3-A01F-777A491F8E4F}" srcOrd="1" destOrd="0" presId="urn:microsoft.com/office/officeart/2005/8/layout/chevron1"/>
    <dgm:cxn modelId="{4227C52D-0290-4E3D-916A-DFD994F2F741}" type="presParOf" srcId="{364F649E-4841-473F-9851-F64298D864F6}" destId="{5014AA25-3EB5-4149-8CDA-361B6CAAB86E}" srcOrd="2" destOrd="0" presId="urn:microsoft.com/office/officeart/2005/8/layout/chevron1"/>
    <dgm:cxn modelId="{F59BEB01-B61B-41D2-BC73-91AC0EDA4850}" type="presParOf" srcId="{364F649E-4841-473F-9851-F64298D864F6}" destId="{312BA703-01C8-47CA-82B4-B7A4B81C2D53}" srcOrd="3" destOrd="0" presId="urn:microsoft.com/office/officeart/2005/8/layout/chevron1"/>
    <dgm:cxn modelId="{3AECCB7B-0497-47B3-9CEE-07762149E1B0}" type="presParOf" srcId="{364F649E-4841-473F-9851-F64298D864F6}" destId="{73D95172-B9C9-42FE-B951-B84C855E8927}" srcOrd="4" destOrd="0" presId="urn:microsoft.com/office/officeart/2005/8/layout/chevron1"/>
    <dgm:cxn modelId="{3301ED16-24BB-4A9F-9A32-0F171CD36853}" type="presParOf" srcId="{364F649E-4841-473F-9851-F64298D864F6}" destId="{D6FA9AF9-9AEF-4BF0-9D02-8CE7BD285B02}" srcOrd="5" destOrd="0" presId="urn:microsoft.com/office/officeart/2005/8/layout/chevron1"/>
    <dgm:cxn modelId="{A8EE5B45-B872-44D0-A51F-14732BF9F351}" type="presParOf" srcId="{364F649E-4841-473F-9851-F64298D864F6}" destId="{20058BC9-C20C-4906-A35A-226E016E2E0C}"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6C460-9870-4076-917E-B92CF69C921E}">
      <dsp:nvSpPr>
        <dsp:cNvPr id="0" name=""/>
        <dsp:cNvSpPr/>
      </dsp:nvSpPr>
      <dsp:spPr>
        <a:xfrm rot="5400000">
          <a:off x="-202619" y="214542"/>
          <a:ext cx="1350798" cy="945558"/>
        </a:xfrm>
        <a:prstGeom prst="chevron">
          <a:avLst/>
        </a:prstGeom>
        <a:solidFill>
          <a:srgbClr val="FF000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Part A</a:t>
          </a:r>
          <a:endParaRPr lang="en-IN" sz="2800" b="1" kern="1200" dirty="0"/>
        </a:p>
      </dsp:txBody>
      <dsp:txXfrm rot="-5400000">
        <a:off x="1" y="484701"/>
        <a:ext cx="945558" cy="405240"/>
      </dsp:txXfrm>
    </dsp:sp>
    <dsp:sp modelId="{8226B018-9C03-4733-BBA9-F9BD19909760}">
      <dsp:nvSpPr>
        <dsp:cNvPr id="0" name=""/>
        <dsp:cNvSpPr/>
      </dsp:nvSpPr>
      <dsp:spPr>
        <a:xfrm rot="5400000">
          <a:off x="4479779" y="-3522297"/>
          <a:ext cx="878480" cy="79469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i="1" kern="1200" dirty="0" smtClean="0">
              <a:solidFill>
                <a:srgbClr val="FF0000"/>
              </a:solidFill>
              <a:latin typeface="+mn-lt"/>
            </a:rPr>
            <a:t>Design Philosophy - Semi High Speed Rail (S-HSR)</a:t>
          </a:r>
          <a:endParaRPr lang="en-IN" sz="2800" b="1" i="1" kern="1200" dirty="0">
            <a:solidFill>
              <a:srgbClr val="FF0000"/>
            </a:solidFill>
            <a:latin typeface="+mn-lt"/>
          </a:endParaRPr>
        </a:p>
      </dsp:txBody>
      <dsp:txXfrm rot="-5400000">
        <a:off x="945559" y="54807"/>
        <a:ext cx="7904037" cy="792712"/>
      </dsp:txXfrm>
    </dsp:sp>
    <dsp:sp modelId="{AD12D3D9-C365-488D-B7BA-D8BA285FCB3A}">
      <dsp:nvSpPr>
        <dsp:cNvPr id="0" name=""/>
        <dsp:cNvSpPr/>
      </dsp:nvSpPr>
      <dsp:spPr>
        <a:xfrm rot="5400000">
          <a:off x="-202619" y="1549821"/>
          <a:ext cx="1350798" cy="945558"/>
        </a:xfrm>
        <a:prstGeom prst="chevron">
          <a:avLst/>
        </a:prstGeom>
        <a:solidFill>
          <a:srgbClr val="00B05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Part B</a:t>
          </a:r>
          <a:endParaRPr lang="en-IN" sz="2800" b="1" kern="1200" dirty="0"/>
        </a:p>
      </dsp:txBody>
      <dsp:txXfrm rot="-5400000">
        <a:off x="1" y="1819980"/>
        <a:ext cx="945558" cy="405240"/>
      </dsp:txXfrm>
    </dsp:sp>
    <dsp:sp modelId="{F0B3A1FF-9641-45E0-AFA8-F0A82802A1AA}">
      <dsp:nvSpPr>
        <dsp:cNvPr id="0" name=""/>
        <dsp:cNvSpPr/>
      </dsp:nvSpPr>
      <dsp:spPr>
        <a:xfrm rot="5400000">
          <a:off x="4363308" y="-2165254"/>
          <a:ext cx="1111422" cy="79469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i="1" kern="1200" dirty="0" smtClean="0">
              <a:solidFill>
                <a:srgbClr val="00B050"/>
              </a:solidFill>
            </a:rPr>
            <a:t>Design Challenges &amp; Track Parameters for Mixed Traffic</a:t>
          </a:r>
          <a:endParaRPr lang="en-IN" sz="2800" b="1" i="1" kern="1200" dirty="0">
            <a:solidFill>
              <a:srgbClr val="00B050"/>
            </a:solidFill>
          </a:endParaRPr>
        </a:p>
      </dsp:txBody>
      <dsp:txXfrm rot="-5400000">
        <a:off x="945559" y="1306750"/>
        <a:ext cx="7892666" cy="1002912"/>
      </dsp:txXfrm>
    </dsp:sp>
    <dsp:sp modelId="{4CCB1A39-E19D-45EB-9B3E-3EF46F82EF7E}">
      <dsp:nvSpPr>
        <dsp:cNvPr id="0" name=""/>
        <dsp:cNvSpPr/>
      </dsp:nvSpPr>
      <dsp:spPr>
        <a:xfrm rot="5400000">
          <a:off x="-202619" y="2768399"/>
          <a:ext cx="1350798" cy="945558"/>
        </a:xfrm>
        <a:prstGeom prst="chevron">
          <a:avLst/>
        </a:prstGeom>
        <a:solidFill>
          <a:srgbClr val="0070C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Part C</a:t>
          </a:r>
          <a:endParaRPr lang="en-IN" sz="2800" b="1" kern="1200" dirty="0"/>
        </a:p>
      </dsp:txBody>
      <dsp:txXfrm rot="-5400000">
        <a:off x="1" y="3038558"/>
        <a:ext cx="945558" cy="405240"/>
      </dsp:txXfrm>
    </dsp:sp>
    <dsp:sp modelId="{794E26DA-C976-4E4C-99EC-C9469C387057}">
      <dsp:nvSpPr>
        <dsp:cNvPr id="0" name=""/>
        <dsp:cNvSpPr/>
      </dsp:nvSpPr>
      <dsp:spPr>
        <a:xfrm rot="5400000">
          <a:off x="4480009" y="-968671"/>
          <a:ext cx="878019" cy="79469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i="1" kern="1200" dirty="0" smtClean="0">
              <a:solidFill>
                <a:srgbClr val="0070C0"/>
              </a:solidFill>
            </a:rPr>
            <a:t>System &amp; Coach Side Requirements for S-HSR </a:t>
          </a:r>
          <a:endParaRPr lang="en-IN" sz="2800" b="1" i="1" kern="1200" dirty="0">
            <a:solidFill>
              <a:srgbClr val="0070C0"/>
            </a:solidFill>
          </a:endParaRPr>
        </a:p>
      </dsp:txBody>
      <dsp:txXfrm rot="-5400000">
        <a:off x="945559" y="2608640"/>
        <a:ext cx="7904060" cy="792297"/>
      </dsp:txXfrm>
    </dsp:sp>
    <dsp:sp modelId="{05CEED27-6E1F-40F9-9B87-42CE4AD3C1E6}">
      <dsp:nvSpPr>
        <dsp:cNvPr id="0" name=""/>
        <dsp:cNvSpPr/>
      </dsp:nvSpPr>
      <dsp:spPr>
        <a:xfrm rot="5400000">
          <a:off x="-202619" y="4312506"/>
          <a:ext cx="1350798" cy="94555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Part D</a:t>
          </a:r>
          <a:endParaRPr lang="en-IN" sz="2800" b="1" kern="1200" dirty="0"/>
        </a:p>
      </dsp:txBody>
      <dsp:txXfrm rot="-5400000">
        <a:off x="1" y="4582665"/>
        <a:ext cx="945558" cy="405240"/>
      </dsp:txXfrm>
    </dsp:sp>
    <dsp:sp modelId="{CCE613D3-1CA4-4A31-B204-C36824AA2113}">
      <dsp:nvSpPr>
        <dsp:cNvPr id="0" name=""/>
        <dsp:cNvSpPr/>
      </dsp:nvSpPr>
      <dsp:spPr>
        <a:xfrm rot="5400000">
          <a:off x="4154480" y="575435"/>
          <a:ext cx="1529078" cy="79469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b="1" i="1" kern="1200" dirty="0" smtClean="0">
              <a:solidFill>
                <a:srgbClr val="C00000"/>
              </a:solidFill>
            </a:rPr>
            <a:t>SGEDT/Malaysia Project; IRCON experience in Design &amp; Maintenance of Semi High Speed Track with mixed Traffic</a:t>
          </a:r>
          <a:endParaRPr lang="en-IN" sz="2800" b="1" i="1" kern="1200" dirty="0">
            <a:solidFill>
              <a:srgbClr val="C00000"/>
            </a:solidFill>
          </a:endParaRPr>
        </a:p>
      </dsp:txBody>
      <dsp:txXfrm rot="-5400000">
        <a:off x="945559" y="3859000"/>
        <a:ext cx="7872278" cy="1379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B3182-4DF9-4EBE-81AE-EEE4192279C6}">
      <dsp:nvSpPr>
        <dsp:cNvPr id="0" name=""/>
        <dsp:cNvSpPr/>
      </dsp:nvSpPr>
      <dsp:spPr>
        <a:xfrm>
          <a:off x="230123" y="351680"/>
          <a:ext cx="2025091" cy="511086"/>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latin typeface="Arial Narrow" pitchFamily="34" charset="0"/>
            </a:rPr>
            <a:t>0 – 0.3 m</a:t>
          </a:r>
          <a:endParaRPr lang="en-US" sz="2800" kern="1200" dirty="0">
            <a:latin typeface="Arial Narrow" pitchFamily="34" charset="0"/>
          </a:endParaRPr>
        </a:p>
      </dsp:txBody>
      <dsp:txXfrm>
        <a:off x="485666" y="351680"/>
        <a:ext cx="1514005" cy="511086"/>
      </dsp:txXfrm>
    </dsp:sp>
    <dsp:sp modelId="{5014AA25-3EB5-4149-8CDA-361B6CAAB86E}">
      <dsp:nvSpPr>
        <dsp:cNvPr id="0" name=""/>
        <dsp:cNvSpPr/>
      </dsp:nvSpPr>
      <dsp:spPr>
        <a:xfrm>
          <a:off x="2036967" y="351680"/>
          <a:ext cx="2059244" cy="511086"/>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latin typeface="Arial Narrow" pitchFamily="34" charset="0"/>
            </a:rPr>
            <a:t>0.3 – 3 m</a:t>
          </a:r>
          <a:endParaRPr lang="en-US" sz="2800" kern="1200" dirty="0">
            <a:latin typeface="Arial Narrow" pitchFamily="34" charset="0"/>
          </a:endParaRPr>
        </a:p>
      </dsp:txBody>
      <dsp:txXfrm>
        <a:off x="2292510" y="351680"/>
        <a:ext cx="1548158" cy="511086"/>
      </dsp:txXfrm>
    </dsp:sp>
    <dsp:sp modelId="{73D95172-B9C9-42FE-B951-B84C855E8927}">
      <dsp:nvSpPr>
        <dsp:cNvPr id="0" name=""/>
        <dsp:cNvSpPr/>
      </dsp:nvSpPr>
      <dsp:spPr>
        <a:xfrm>
          <a:off x="3782938" y="350760"/>
          <a:ext cx="1967606" cy="511086"/>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latin typeface="Arial Narrow" pitchFamily="34" charset="0"/>
            </a:rPr>
            <a:t>3 – 10 m</a:t>
          </a:r>
          <a:endParaRPr lang="en-US" sz="2800" kern="1200" dirty="0">
            <a:latin typeface="Arial Narrow" pitchFamily="34" charset="0"/>
          </a:endParaRPr>
        </a:p>
      </dsp:txBody>
      <dsp:txXfrm>
        <a:off x="4038481" y="350760"/>
        <a:ext cx="1456520" cy="511086"/>
      </dsp:txXfrm>
    </dsp:sp>
    <dsp:sp modelId="{20058BC9-C20C-4906-A35A-226E016E2E0C}">
      <dsp:nvSpPr>
        <dsp:cNvPr id="0" name=""/>
        <dsp:cNvSpPr/>
      </dsp:nvSpPr>
      <dsp:spPr>
        <a:xfrm>
          <a:off x="5669791" y="351680"/>
          <a:ext cx="2259794" cy="511086"/>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latin typeface="Arial Narrow" pitchFamily="34" charset="0"/>
            </a:rPr>
            <a:t>10 – 120 m</a:t>
          </a:r>
          <a:endParaRPr lang="en-US" sz="2800" kern="1200" dirty="0">
            <a:latin typeface="Arial Narrow" pitchFamily="34" charset="0"/>
          </a:endParaRPr>
        </a:p>
      </dsp:txBody>
      <dsp:txXfrm>
        <a:off x="5925334" y="351680"/>
        <a:ext cx="1748708" cy="5110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957C6C4E-6EDB-42C2-8B46-47AAA4E3AAD3}" type="datetimeFigureOut">
              <a:rPr lang="en-US" smtClean="0"/>
              <a:pPr/>
              <a:t>1/12/2017</a:t>
            </a:fld>
            <a:endParaRPr lang="en-US"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905DA03C-C553-4902-BACF-1311BA4A0920}" type="slidenum">
              <a:rPr lang="en-US" smtClean="0"/>
              <a:pPr/>
              <a:t>‹#›</a:t>
            </a:fld>
            <a:endParaRPr lang="en-US" dirty="0"/>
          </a:p>
        </p:txBody>
      </p:sp>
    </p:spTree>
    <p:extLst>
      <p:ext uri="{BB962C8B-B14F-4D97-AF65-F5344CB8AC3E}">
        <p14:creationId xmlns:p14="http://schemas.microsoft.com/office/powerpoint/2010/main" val="1960728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CF61C826-7AE2-4255-BA8D-16DA2A38F1D6}" type="datetimeFigureOut">
              <a:rPr lang="en-IN" smtClean="0"/>
              <a:pPr/>
              <a:t>12-01-2017</a:t>
            </a:fld>
            <a:endParaRPr lang="en-IN"/>
          </a:p>
        </p:txBody>
      </p:sp>
      <p:sp>
        <p:nvSpPr>
          <p:cNvPr id="4" name="Slide Image Placeholder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8E825D45-A56B-4188-9D8D-A97C6CCB1D1D}" type="slidenum">
              <a:rPr lang="en-IN" smtClean="0"/>
              <a:pPr/>
              <a:t>‹#›</a:t>
            </a:fld>
            <a:endParaRPr lang="en-IN"/>
          </a:p>
        </p:txBody>
      </p:sp>
    </p:spTree>
    <p:extLst>
      <p:ext uri="{BB962C8B-B14F-4D97-AF65-F5344CB8AC3E}">
        <p14:creationId xmlns:p14="http://schemas.microsoft.com/office/powerpoint/2010/main" val="4037335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The design philosophy is different for conventional track &amp; high speed track. </a:t>
            </a:r>
            <a:endParaRPr lang="en-US" sz="1200" kern="1200" dirty="0" smtClean="0">
              <a:solidFill>
                <a:schemeClr val="tx1"/>
              </a:solidFill>
              <a:latin typeface="+mn-lt"/>
              <a:ea typeface="+mn-ea"/>
              <a:cs typeface="+mn-cs"/>
            </a:endParaRPr>
          </a:p>
          <a:p>
            <a:r>
              <a:rPr lang="en-IN" sz="1200" kern="1200" dirty="0" smtClean="0">
                <a:solidFill>
                  <a:schemeClr val="tx1"/>
                </a:solidFill>
                <a:latin typeface="+mn-lt"/>
                <a:ea typeface="+mn-ea"/>
                <a:cs typeface="+mn-cs"/>
              </a:rPr>
              <a:t>For a conventional track, the design loads are quasi-static forces, which gets transferred to the formation on a layer by layer stress reduction mechanism. </a:t>
            </a:r>
            <a:endParaRPr lang="en-US" sz="1200" kern="1200" dirty="0" smtClean="0">
              <a:solidFill>
                <a:schemeClr val="tx1"/>
              </a:solidFill>
              <a:latin typeface="+mn-lt"/>
              <a:ea typeface="+mn-ea"/>
              <a:cs typeface="+mn-cs"/>
            </a:endParaRPr>
          </a:p>
          <a:p>
            <a:r>
              <a:rPr lang="en-IN" sz="1200" kern="1200" dirty="0" smtClean="0">
                <a:solidFill>
                  <a:schemeClr val="tx1"/>
                </a:solidFill>
                <a:latin typeface="+mn-lt"/>
                <a:ea typeface="+mn-ea"/>
                <a:cs typeface="+mn-cs"/>
              </a:rPr>
              <a:t>But for a high speed track, the design loads are the dynamic cyclic loads which comprises of both, a high frequency impact load and low frequency steady state loads. Apart from it, the irregularities at rail wheel level also contributes significantly towards augmenting additional dynamic response..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825D45-A56B-4188-9D8D-A97C6CCB1D1D}" type="slidenum">
              <a:rPr lang="en-IN" smtClean="0"/>
              <a:pPr/>
              <a:t>3</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As per European Train Control System, which is widely applicable and acceptable criteria world wide,  ETCS level 1 signalling system is mandatory for speed over 140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IN" sz="1200" kern="1200" dirty="0" smtClean="0">
                <a:solidFill>
                  <a:schemeClr val="tx1"/>
                </a:solidFill>
                <a:latin typeface="+mn-lt"/>
                <a:ea typeface="+mn-ea"/>
                <a:cs typeface="+mn-cs"/>
              </a:rPr>
              <a:t>ETCS level 1 demands Automatic train protection system wherein transponders are attached onto concrete sleepers at every signal locations or locations having permanent speed restrictions. These transponders are connected with signals and land side cabinets which are like way side mini processing units. The </a:t>
            </a:r>
            <a:r>
              <a:rPr lang="en-IN" sz="1200" kern="1200" dirty="0" err="1" smtClean="0">
                <a:solidFill>
                  <a:schemeClr val="tx1"/>
                </a:solidFill>
                <a:latin typeface="+mn-lt"/>
                <a:ea typeface="+mn-ea"/>
                <a:cs typeface="+mn-cs"/>
              </a:rPr>
              <a:t>enroute</a:t>
            </a:r>
            <a:r>
              <a:rPr lang="en-IN" sz="1200" kern="1200" dirty="0" smtClean="0">
                <a:solidFill>
                  <a:schemeClr val="tx1"/>
                </a:solidFill>
                <a:latin typeface="+mn-lt"/>
                <a:ea typeface="+mn-ea"/>
                <a:cs typeface="+mn-cs"/>
              </a:rPr>
              <a:t> trains are also fitted with ETCS equipments, activates the transponders when approaches it. Transponders </a:t>
            </a:r>
            <a:r>
              <a:rPr lang="en-IN" sz="1200" kern="1200" dirty="0" err="1" smtClean="0">
                <a:solidFill>
                  <a:schemeClr val="tx1"/>
                </a:solidFill>
                <a:latin typeface="+mn-lt"/>
                <a:ea typeface="+mn-ea"/>
                <a:cs typeface="+mn-cs"/>
              </a:rPr>
              <a:t>inturn</a:t>
            </a:r>
            <a:r>
              <a:rPr lang="en-IN" sz="1200" kern="1200" dirty="0" smtClean="0">
                <a:solidFill>
                  <a:schemeClr val="tx1"/>
                </a:solidFill>
                <a:latin typeface="+mn-lt"/>
                <a:ea typeface="+mn-ea"/>
                <a:cs typeface="+mn-cs"/>
              </a:rPr>
              <a:t> relay the signal aspect or speed restrictions as the case may be, to the train. The smart computer in the cab then checks the speed according to signal aspects and applies automatic breaks </a:t>
            </a:r>
            <a:r>
              <a:rPr lang="en-IN" sz="1200" kern="1200" dirty="0" err="1" smtClean="0">
                <a:solidFill>
                  <a:schemeClr val="tx1"/>
                </a:solidFill>
                <a:latin typeface="+mn-lt"/>
                <a:ea typeface="+mn-ea"/>
                <a:cs typeface="+mn-cs"/>
              </a:rPr>
              <a:t>incase</a:t>
            </a:r>
            <a:r>
              <a:rPr lang="en-IN" sz="1200" kern="1200" dirty="0" smtClean="0">
                <a:solidFill>
                  <a:schemeClr val="tx1"/>
                </a:solidFill>
                <a:latin typeface="+mn-lt"/>
                <a:ea typeface="+mn-ea"/>
                <a:cs typeface="+mn-cs"/>
              </a:rPr>
              <a:t> the speed of train is not in accordance with the signal aspects. </a:t>
            </a:r>
            <a:endParaRPr lang="en-US" sz="1200" kern="1200" dirty="0" smtClean="0">
              <a:solidFill>
                <a:schemeClr val="tx1"/>
              </a:solidFill>
              <a:latin typeface="+mn-lt"/>
              <a:ea typeface="+mn-ea"/>
              <a:cs typeface="+mn-cs"/>
            </a:endParaRPr>
          </a:p>
          <a:p>
            <a:r>
              <a:rPr lang="en-IN" sz="1200" kern="1200" dirty="0" smtClean="0">
                <a:solidFill>
                  <a:schemeClr val="tx1"/>
                </a:solidFill>
                <a:latin typeface="+mn-lt"/>
                <a:ea typeface="+mn-ea"/>
                <a:cs typeface="+mn-cs"/>
              </a:rPr>
              <a:t>Thus, as per ETCS level 1, ATP system is mandatory for train speed beyond 140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 In </a:t>
            </a:r>
            <a:r>
              <a:rPr lang="en-IN" sz="1200" kern="1200" dirty="0" err="1" smtClean="0">
                <a:solidFill>
                  <a:schemeClr val="tx1"/>
                </a:solidFill>
                <a:latin typeface="+mn-lt"/>
                <a:ea typeface="+mn-ea"/>
                <a:cs typeface="+mn-cs"/>
              </a:rPr>
              <a:t>indian</a:t>
            </a:r>
            <a:r>
              <a:rPr lang="en-IN" sz="1200" kern="1200" dirty="0" smtClean="0">
                <a:solidFill>
                  <a:schemeClr val="tx1"/>
                </a:solidFill>
                <a:latin typeface="+mn-lt"/>
                <a:ea typeface="+mn-ea"/>
                <a:cs typeface="+mn-cs"/>
              </a:rPr>
              <a:t> context, ATP may also be designed to help train operation at faster speed even during foggy weather.</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825D45-A56B-4188-9D8D-A97C6CCB1D1D}" type="slidenum">
              <a:rPr lang="en-IN" smtClean="0"/>
              <a:pPr/>
              <a:t>12</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For high speed track, high speed track friendly coaches are essentially required. There is a vast difference between coaches even for 130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 and 160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 speed potential. The semi high speed coaches are designed for stringent Ride index and equivalent </a:t>
            </a:r>
            <a:r>
              <a:rPr lang="en-IN" sz="1200" kern="1200" dirty="0" err="1" smtClean="0">
                <a:solidFill>
                  <a:schemeClr val="tx1"/>
                </a:solidFill>
                <a:latin typeface="+mn-lt"/>
                <a:ea typeface="+mn-ea"/>
                <a:cs typeface="+mn-cs"/>
              </a:rPr>
              <a:t>conicity</a:t>
            </a:r>
            <a:r>
              <a:rPr lang="en-IN" sz="1200" kern="1200" dirty="0" smtClean="0">
                <a:solidFill>
                  <a:schemeClr val="tx1"/>
                </a:solidFill>
                <a:latin typeface="+mn-lt"/>
                <a:ea typeface="+mn-ea"/>
                <a:cs typeface="+mn-cs"/>
              </a:rPr>
              <a:t> value than conventional coaches. The permitted lateral and longitudinal acceleration of coaches at bogie and coach level, are also reduced for high speed coaches. The bogie acceleration is reduced by designing relatively soft wheel set guidance and providing control arm in primary suspension system. The coach level acceleration is reduced by providing air suspension system at secondary suspension level along with yaw dampers.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825D45-A56B-4188-9D8D-A97C6CCB1D1D}" type="slidenum">
              <a:rPr lang="en-IN" smtClean="0"/>
              <a:pPr/>
              <a:t>13</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The SGEDT project costing us$ 1 billion, was designed, constructed and successfully commissioned by Ircon at Malaysia. Its a semi high speed CWR track with speed potential of 160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 on meter gauge. As can be seen from the table, the construction tolerances for 160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 track on meter gauge are equivalent to 230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 track tolerances on standard/ broad gauge. This shows allowing higher speed on meter gauge is much more difficult than allowing the same speed on standard or broad gauge track.</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825D45-A56B-4188-9D8D-A97C6CCB1D1D}" type="slidenum">
              <a:rPr lang="en-IN" smtClean="0"/>
              <a:pPr/>
              <a:t>14</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The SGEDT track was maintained by Ircon within following tight track tolerances. These track tolerances are as per </a:t>
            </a:r>
            <a:r>
              <a:rPr lang="en-IN" sz="1200" kern="1200" dirty="0" err="1" smtClean="0">
                <a:solidFill>
                  <a:schemeClr val="tx1"/>
                </a:solidFill>
                <a:latin typeface="+mn-lt"/>
                <a:ea typeface="+mn-ea"/>
                <a:cs typeface="+mn-cs"/>
              </a:rPr>
              <a:t>europian</a:t>
            </a:r>
            <a:r>
              <a:rPr lang="en-IN" sz="1200" kern="1200" dirty="0" smtClean="0">
                <a:solidFill>
                  <a:schemeClr val="tx1"/>
                </a:solidFill>
                <a:latin typeface="+mn-lt"/>
                <a:ea typeface="+mn-ea"/>
                <a:cs typeface="+mn-cs"/>
              </a:rPr>
              <a:t> standard track tolerances for maintenance and for speed </a:t>
            </a:r>
            <a:r>
              <a:rPr lang="en-IN" sz="1200" kern="1200" dirty="0" err="1" smtClean="0">
                <a:solidFill>
                  <a:schemeClr val="tx1"/>
                </a:solidFill>
                <a:latin typeface="+mn-lt"/>
                <a:ea typeface="+mn-ea"/>
                <a:cs typeface="+mn-cs"/>
              </a:rPr>
              <a:t>upto</a:t>
            </a:r>
            <a:r>
              <a:rPr lang="en-IN" sz="1200" kern="1200" dirty="0" smtClean="0">
                <a:solidFill>
                  <a:schemeClr val="tx1"/>
                </a:solidFill>
                <a:latin typeface="+mn-lt"/>
                <a:ea typeface="+mn-ea"/>
                <a:cs typeface="+mn-cs"/>
              </a:rPr>
              <a:t> 160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IN" sz="1200" kern="1200" dirty="0" smtClean="0">
                <a:solidFill>
                  <a:schemeClr val="tx1"/>
                </a:solidFill>
                <a:latin typeface="+mn-lt"/>
                <a:ea typeface="+mn-ea"/>
                <a:cs typeface="+mn-cs"/>
              </a:rPr>
              <a:t>Here we can notice that apart from individual defect’s peak, standard deviations of all track defects were also recorded and further rectified accordingly.</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825D45-A56B-4188-9D8D-A97C6CCB1D1D}" type="slidenum">
              <a:rPr lang="en-IN" smtClean="0"/>
              <a:pPr/>
              <a:t>15</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These are some of the highlights from track side of SGEDT project. Elastic resilient fasteners were used, which still retain toe load of around 7 </a:t>
            </a:r>
            <a:r>
              <a:rPr lang="en-IN" sz="1200" kern="1200" dirty="0" err="1" smtClean="0">
                <a:solidFill>
                  <a:schemeClr val="tx1"/>
                </a:solidFill>
                <a:latin typeface="+mn-lt"/>
                <a:ea typeface="+mn-ea"/>
                <a:cs typeface="+mn-cs"/>
              </a:rPr>
              <a:t>kn</a:t>
            </a:r>
            <a:r>
              <a:rPr lang="en-IN" sz="1200" kern="1200" dirty="0" smtClean="0">
                <a:solidFill>
                  <a:schemeClr val="tx1"/>
                </a:solidFill>
                <a:latin typeface="+mn-lt"/>
                <a:ea typeface="+mn-ea"/>
                <a:cs typeface="+mn-cs"/>
              </a:rPr>
              <a:t>, even at defected track geometry under wheel load. 9 mm Thick soft rubber pads were used for isolating vibrating frequency at sleeper level. Heavier concrete sleepers were used owing to CWR track structure.</a:t>
            </a:r>
            <a:endParaRPr lang="en-US" sz="1200" kern="1200" dirty="0" smtClean="0">
              <a:solidFill>
                <a:schemeClr val="tx1"/>
              </a:solidFill>
              <a:latin typeface="+mn-lt"/>
              <a:ea typeface="+mn-ea"/>
              <a:cs typeface="+mn-cs"/>
            </a:endParaRPr>
          </a:p>
          <a:p>
            <a:r>
              <a:rPr lang="en-IN" sz="1200" kern="1200" dirty="0" smtClean="0">
                <a:solidFill>
                  <a:schemeClr val="tx1"/>
                </a:solidFill>
                <a:latin typeface="+mn-lt"/>
                <a:ea typeface="+mn-ea"/>
                <a:cs typeface="+mn-cs"/>
              </a:rPr>
              <a:t>Fully canted and fully </a:t>
            </a:r>
            <a:r>
              <a:rPr lang="en-IN" sz="1200" kern="1200" dirty="0" err="1" smtClean="0">
                <a:solidFill>
                  <a:schemeClr val="tx1"/>
                </a:solidFill>
                <a:latin typeface="+mn-lt"/>
                <a:ea typeface="+mn-ea"/>
                <a:cs typeface="+mn-cs"/>
              </a:rPr>
              <a:t>weldable</a:t>
            </a:r>
            <a:r>
              <a:rPr lang="en-IN" sz="1200" kern="1200" dirty="0" smtClean="0">
                <a:solidFill>
                  <a:schemeClr val="tx1"/>
                </a:solidFill>
                <a:latin typeface="+mn-lt"/>
                <a:ea typeface="+mn-ea"/>
                <a:cs typeface="+mn-cs"/>
              </a:rPr>
              <a:t>, with self lubricating sliding plates type high speed T/O were provided in SGEDT project. For high speed T/O, the permitted speed in 1</a:t>
            </a:r>
            <a:r>
              <a:rPr lang="en-IN" sz="1200" kern="1200" baseline="30000" dirty="0" smtClean="0">
                <a:solidFill>
                  <a:schemeClr val="tx1"/>
                </a:solidFill>
                <a:latin typeface="+mn-lt"/>
                <a:ea typeface="+mn-ea"/>
                <a:cs typeface="+mn-cs"/>
              </a:rPr>
              <a:t>st</a:t>
            </a:r>
            <a:r>
              <a:rPr lang="en-IN" sz="1200" kern="1200" dirty="0" smtClean="0">
                <a:solidFill>
                  <a:schemeClr val="tx1"/>
                </a:solidFill>
                <a:latin typeface="+mn-lt"/>
                <a:ea typeface="+mn-ea"/>
                <a:cs typeface="+mn-cs"/>
              </a:rPr>
              <a:t> loop is 65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 and 35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 for the second loop.</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825D45-A56B-4188-9D8D-A97C6CCB1D1D}" type="slidenum">
              <a:rPr lang="en-IN" smtClean="0"/>
              <a:pPr/>
              <a:t>16</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0463"/>
          </a:xfrm>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All the level crossings were eliminated by providing ROBs, pedestrian bridges and motorcycle cum pedestrian bridges. In a total stretch of 100 km, there are 13 ROBs and 9 MPB in SGEDT project. Also the track was fully fenced and all along the track, side drains were provided.</a:t>
            </a:r>
            <a:endParaRPr lang="en-US" sz="1200" kern="1200" dirty="0" smtClean="0">
              <a:solidFill>
                <a:schemeClr val="tx1"/>
              </a:solidFill>
              <a:latin typeface="+mn-lt"/>
              <a:ea typeface="+mn-ea"/>
              <a:cs typeface="+mn-cs"/>
            </a:endParaRPr>
          </a:p>
          <a:p>
            <a:r>
              <a:rPr lang="en-IN" sz="1200" kern="1200" dirty="0" smtClean="0">
                <a:solidFill>
                  <a:schemeClr val="tx1"/>
                </a:solidFill>
                <a:latin typeface="+mn-lt"/>
                <a:ea typeface="+mn-ea"/>
                <a:cs typeface="+mn-cs"/>
              </a:rPr>
              <a:t>For maintenance, the track tamping was done based on absolute co-ordinate system, instead of smoothening or design mode. With this practice, the original track alignment as well as </a:t>
            </a:r>
            <a:r>
              <a:rPr lang="en-IN" sz="1200" kern="1200" dirty="0" err="1" smtClean="0">
                <a:solidFill>
                  <a:schemeClr val="tx1"/>
                </a:solidFill>
                <a:latin typeface="+mn-lt"/>
                <a:ea typeface="+mn-ea"/>
                <a:cs typeface="+mn-cs"/>
              </a:rPr>
              <a:t>catenary</a:t>
            </a:r>
            <a:r>
              <a:rPr lang="en-IN" sz="1200" kern="1200" dirty="0" smtClean="0">
                <a:solidFill>
                  <a:schemeClr val="tx1"/>
                </a:solidFill>
                <a:latin typeface="+mn-lt"/>
                <a:ea typeface="+mn-ea"/>
                <a:cs typeface="+mn-cs"/>
              </a:rPr>
              <a:t> alignment were always retained.</a:t>
            </a:r>
            <a:endParaRPr lang="en-US" sz="1200" kern="1200" dirty="0" smtClean="0">
              <a:solidFill>
                <a:schemeClr val="tx1"/>
              </a:solidFill>
              <a:latin typeface="+mn-lt"/>
              <a:ea typeface="+mn-ea"/>
              <a:cs typeface="+mn-cs"/>
            </a:endParaRPr>
          </a:p>
          <a:p>
            <a:endParaRPr lang="en-IN" sz="2800" dirty="0">
              <a:latin typeface="+mn-lt"/>
            </a:endParaRPr>
          </a:p>
        </p:txBody>
      </p:sp>
      <p:sp>
        <p:nvSpPr>
          <p:cNvPr id="4" name="Slide Number Placeholder 3"/>
          <p:cNvSpPr>
            <a:spLocks noGrp="1"/>
          </p:cNvSpPr>
          <p:nvPr>
            <p:ph type="sldNum" sz="quarter" idx="10"/>
          </p:nvPr>
        </p:nvSpPr>
        <p:spPr/>
        <p:txBody>
          <a:bodyPr/>
          <a:lstStyle/>
          <a:p>
            <a:fld id="{8E825D45-A56B-4188-9D8D-A97C6CCB1D1D}" type="slidenum">
              <a:rPr lang="en-IN" smtClean="0"/>
              <a:pPr/>
              <a:t>17</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The surface irregularities at rail level, vary in length. Surface irregularities </a:t>
            </a:r>
            <a:r>
              <a:rPr lang="en-IN" sz="1200" kern="1200" dirty="0" err="1" smtClean="0">
                <a:solidFill>
                  <a:schemeClr val="tx1"/>
                </a:solidFill>
                <a:latin typeface="+mn-lt"/>
                <a:ea typeface="+mn-ea"/>
                <a:cs typeface="+mn-cs"/>
              </a:rPr>
              <a:t>upto</a:t>
            </a:r>
            <a:r>
              <a:rPr lang="en-IN" sz="1200" kern="1200" dirty="0" smtClean="0">
                <a:solidFill>
                  <a:schemeClr val="tx1"/>
                </a:solidFill>
                <a:latin typeface="+mn-lt"/>
                <a:ea typeface="+mn-ea"/>
                <a:cs typeface="+mn-cs"/>
              </a:rPr>
              <a:t> 10 m are termed as short wave defects and longer irregularities are called long wave defects.  The shorter irregularities produces high frequency dynamic loads, it augments derailment forces and hence compensated by primary suspension system of vehicle bogie itself. </a:t>
            </a:r>
            <a:endParaRPr lang="en-US" sz="1200" kern="1200" dirty="0" smtClean="0">
              <a:solidFill>
                <a:schemeClr val="tx1"/>
              </a:solidFill>
              <a:latin typeface="+mn-lt"/>
              <a:ea typeface="+mn-ea"/>
              <a:cs typeface="+mn-cs"/>
            </a:endParaRPr>
          </a:p>
          <a:p>
            <a:r>
              <a:rPr lang="en-IN" sz="1200" kern="1200" dirty="0" smtClean="0">
                <a:solidFill>
                  <a:schemeClr val="tx1"/>
                </a:solidFill>
                <a:latin typeface="+mn-lt"/>
                <a:ea typeface="+mn-ea"/>
                <a:cs typeface="+mn-cs"/>
              </a:rPr>
              <a:t>The long wave defects which are normally generated due to long misalignment, track settlements etc…and it affect the passenger comfort and hence compensated by secondary suspension system of the bogie.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825D45-A56B-4188-9D8D-A97C6CCB1D1D}" type="slidenum">
              <a:rPr lang="en-IN" smtClean="0"/>
              <a:pPr/>
              <a:t>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Short wave defects are eliminated by rail grinding….now high speed rail grinding m/c are available which can grind rails to the tune of 0.05 mm, at 70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 working speed. Rail grinding also eliminates early crack propagation. Rail grinding at regular interval is a prudent track maintenance practice worldwide for high speed track.</a:t>
            </a:r>
            <a:endParaRPr lang="en-US" sz="1200" kern="1200" dirty="0" smtClean="0">
              <a:solidFill>
                <a:schemeClr val="tx1"/>
              </a:solidFill>
              <a:latin typeface="+mn-lt"/>
              <a:ea typeface="+mn-ea"/>
              <a:cs typeface="+mn-cs"/>
            </a:endParaRPr>
          </a:p>
          <a:p>
            <a:r>
              <a:rPr lang="en-IN" sz="1200" kern="1200" dirty="0" smtClean="0">
                <a:solidFill>
                  <a:schemeClr val="tx1"/>
                </a:solidFill>
                <a:latin typeface="+mn-lt"/>
                <a:ea typeface="+mn-ea"/>
                <a:cs typeface="+mn-cs"/>
              </a:rPr>
              <a:t>Wheel scanners are also used, for checking and preventing surface irregularities at wheel, which also generates high frequency impact loads.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825D45-A56B-4188-9D8D-A97C6CCB1D1D}" type="slidenum">
              <a:rPr lang="en-IN" smtClean="0"/>
              <a:pPr/>
              <a:t>5</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Long wave defects are generates resonant dynamic response matching with coach natural frequencies..and hence causes passenger discomfort. Our normal track tamping machines with 13 m cord measuring system can not measure long wave defects. For measuring and eliminating, long wave defects, track tamping m/c needs to be equipped with spatial curve measuring system. For speed up to 160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 all surface irregularities ranging </a:t>
            </a:r>
            <a:r>
              <a:rPr lang="en-IN" sz="1200" kern="1200" dirty="0" err="1" smtClean="0">
                <a:solidFill>
                  <a:schemeClr val="tx1"/>
                </a:solidFill>
                <a:latin typeface="+mn-lt"/>
                <a:ea typeface="+mn-ea"/>
                <a:cs typeface="+mn-cs"/>
              </a:rPr>
              <a:t>upto</a:t>
            </a:r>
            <a:r>
              <a:rPr lang="en-IN" sz="1200" kern="1200" dirty="0" smtClean="0">
                <a:solidFill>
                  <a:schemeClr val="tx1"/>
                </a:solidFill>
                <a:latin typeface="+mn-lt"/>
                <a:ea typeface="+mn-ea"/>
                <a:cs typeface="+mn-cs"/>
              </a:rPr>
              <a:t> 25 m, needs to be eliminated. Therefore, advance track tamping m/</a:t>
            </a:r>
            <a:r>
              <a:rPr lang="en-IN" sz="1200" kern="1200" dirty="0" err="1" smtClean="0">
                <a:solidFill>
                  <a:schemeClr val="tx1"/>
                </a:solidFill>
                <a:latin typeface="+mn-lt"/>
                <a:ea typeface="+mn-ea"/>
                <a:cs typeface="+mn-cs"/>
              </a:rPr>
              <a:t>cs</a:t>
            </a:r>
            <a:r>
              <a:rPr lang="en-IN" sz="1200" kern="1200" dirty="0" smtClean="0">
                <a:solidFill>
                  <a:schemeClr val="tx1"/>
                </a:solidFill>
                <a:latin typeface="+mn-lt"/>
                <a:ea typeface="+mn-ea"/>
                <a:cs typeface="+mn-cs"/>
              </a:rPr>
              <a:t> which can measure long wave defects are essential for maintaining even semi high speed tracks.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825D45-A56B-4188-9D8D-A97C6CCB1D1D}" type="slidenum">
              <a:rPr lang="en-IN" smtClean="0"/>
              <a:pPr/>
              <a:t>6</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This </a:t>
            </a:r>
            <a:r>
              <a:rPr lang="en-IN" sz="1200" kern="1200" dirty="0" err="1" smtClean="0">
                <a:solidFill>
                  <a:schemeClr val="tx1"/>
                </a:solidFill>
                <a:latin typeface="+mn-lt"/>
                <a:ea typeface="+mn-ea"/>
                <a:cs typeface="+mn-cs"/>
              </a:rPr>
              <a:t>venn</a:t>
            </a:r>
            <a:r>
              <a:rPr lang="en-IN" sz="1200" kern="1200" dirty="0" smtClean="0">
                <a:solidFill>
                  <a:schemeClr val="tx1"/>
                </a:solidFill>
                <a:latin typeface="+mn-lt"/>
                <a:ea typeface="+mn-ea"/>
                <a:cs typeface="+mn-cs"/>
              </a:rPr>
              <a:t> diagram depicts the important track design parameters which critically affects the track design for mixed operation, from both speed and weight criteria. Cant, rate of change of cant and radius of vertical curve are more sensitive design parameters from both speed and weight consideration</a:t>
            </a:r>
            <a:endParaRPr lang="en-US" dirty="0"/>
          </a:p>
        </p:txBody>
      </p:sp>
      <p:sp>
        <p:nvSpPr>
          <p:cNvPr id="4" name="Slide Number Placeholder 3"/>
          <p:cNvSpPr>
            <a:spLocks noGrp="1"/>
          </p:cNvSpPr>
          <p:nvPr>
            <p:ph type="sldNum" sz="quarter" idx="10"/>
          </p:nvPr>
        </p:nvSpPr>
        <p:spPr/>
        <p:txBody>
          <a:bodyPr/>
          <a:lstStyle/>
          <a:p>
            <a:fld id="{8E825D45-A56B-4188-9D8D-A97C6CCB1D1D}" type="slidenum">
              <a:rPr lang="en-IN" smtClean="0"/>
              <a:pPr/>
              <a:t>7</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Here is a comparison of European standards &amp; IR standards for mixed track of semi high speed track n heavy axle load. We all know, that for increased speed, both horizontal &amp; vertical curves needs to be </a:t>
            </a:r>
            <a:r>
              <a:rPr lang="en-IN" sz="1200" kern="1200" dirty="0" err="1" smtClean="0">
                <a:solidFill>
                  <a:schemeClr val="tx1"/>
                </a:solidFill>
                <a:latin typeface="+mn-lt"/>
                <a:ea typeface="+mn-ea"/>
                <a:cs typeface="+mn-cs"/>
              </a:rPr>
              <a:t>smoothend</a:t>
            </a:r>
            <a:r>
              <a:rPr lang="en-IN" sz="1200" kern="1200" dirty="0" smtClean="0">
                <a:solidFill>
                  <a:schemeClr val="tx1"/>
                </a:solidFill>
                <a:latin typeface="+mn-lt"/>
                <a:ea typeface="+mn-ea"/>
                <a:cs typeface="+mn-cs"/>
              </a:rPr>
              <a:t>.....But traditionally IR has adapted tight Cant gradients on the transition portion......so even if a curve on IR is flattened enough, we need to smoothen the cant gradient in the transition portion, before allowing speed beyond 160 </a:t>
            </a:r>
            <a:r>
              <a:rPr lang="en-IN" sz="1200" kern="1200" dirty="0" err="1" smtClean="0">
                <a:solidFill>
                  <a:schemeClr val="tx1"/>
                </a:solidFill>
                <a:latin typeface="+mn-lt"/>
                <a:ea typeface="+mn-ea"/>
                <a:cs typeface="+mn-cs"/>
              </a:rPr>
              <a:t>kmph</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825D45-A56B-4188-9D8D-A97C6CCB1D1D}" type="slidenum">
              <a:rPr lang="en-IN" smtClean="0"/>
              <a:pPr/>
              <a:t>8</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Along with high speed track, high speed T/Os are also required, the high speed T/O are fully canted and fully </a:t>
            </a:r>
            <a:r>
              <a:rPr lang="en-IN" sz="1200" kern="1200" dirty="0" err="1" smtClean="0">
                <a:solidFill>
                  <a:schemeClr val="tx1"/>
                </a:solidFill>
                <a:latin typeface="+mn-lt"/>
                <a:ea typeface="+mn-ea"/>
                <a:cs typeface="+mn-cs"/>
              </a:rPr>
              <a:t>weldable</a:t>
            </a:r>
            <a:r>
              <a:rPr lang="en-IN" sz="1200" kern="1200" dirty="0" smtClean="0">
                <a:solidFill>
                  <a:schemeClr val="tx1"/>
                </a:solidFill>
                <a:latin typeface="+mn-lt"/>
                <a:ea typeface="+mn-ea"/>
                <a:cs typeface="+mn-cs"/>
              </a:rPr>
              <a:t> at SRJ, intermediate portion and at </a:t>
            </a:r>
            <a:r>
              <a:rPr lang="en-IN" sz="1200" kern="1200" dirty="0" err="1" smtClean="0">
                <a:solidFill>
                  <a:schemeClr val="tx1"/>
                </a:solidFill>
                <a:latin typeface="+mn-lt"/>
                <a:ea typeface="+mn-ea"/>
                <a:cs typeface="+mn-cs"/>
              </a:rPr>
              <a:t>backleg</a:t>
            </a:r>
            <a:r>
              <a:rPr lang="en-IN" sz="1200" kern="1200" dirty="0" smtClean="0">
                <a:solidFill>
                  <a:schemeClr val="tx1"/>
                </a:solidFill>
                <a:latin typeface="+mn-lt"/>
                <a:ea typeface="+mn-ea"/>
                <a:cs typeface="+mn-cs"/>
              </a:rPr>
              <a:t> of crossings. As per TSI (technical specification for </a:t>
            </a:r>
            <a:r>
              <a:rPr lang="en-IN" sz="1200" kern="1200" dirty="0" err="1" smtClean="0">
                <a:solidFill>
                  <a:schemeClr val="tx1"/>
                </a:solidFill>
                <a:latin typeface="+mn-lt"/>
                <a:ea typeface="+mn-ea"/>
                <a:cs typeface="+mn-cs"/>
              </a:rPr>
              <a:t>Interoperatibility</a:t>
            </a:r>
            <a:r>
              <a:rPr lang="en-IN" sz="1200" kern="1200" dirty="0" smtClean="0">
                <a:solidFill>
                  <a:schemeClr val="tx1"/>
                </a:solidFill>
                <a:latin typeface="+mn-lt"/>
                <a:ea typeface="+mn-ea"/>
                <a:cs typeface="+mn-cs"/>
              </a:rPr>
              <a:t>), un canted T/O can still be allowed for 200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 but beyond that, fully canted T/O assemblies are required. The swing nose crossings for </a:t>
            </a:r>
            <a:r>
              <a:rPr lang="en-IN" sz="1200" kern="1200" dirty="0" err="1" smtClean="0">
                <a:solidFill>
                  <a:schemeClr val="tx1"/>
                </a:solidFill>
                <a:latin typeface="+mn-lt"/>
                <a:ea typeface="+mn-ea"/>
                <a:cs typeface="+mn-cs"/>
              </a:rPr>
              <a:t>avoinding</a:t>
            </a:r>
            <a:r>
              <a:rPr lang="en-IN" sz="1200" kern="1200" dirty="0" smtClean="0">
                <a:solidFill>
                  <a:schemeClr val="tx1"/>
                </a:solidFill>
                <a:latin typeface="+mn-lt"/>
                <a:ea typeface="+mn-ea"/>
                <a:cs typeface="+mn-cs"/>
              </a:rPr>
              <a:t> gap at crossings locations are only required at speed beyond 280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825D45-A56B-4188-9D8D-A97C6CCB1D1D}" type="slidenum">
              <a:rPr lang="en-IN" smtClean="0"/>
              <a:pPr/>
              <a:t>9</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As per various </a:t>
            </a:r>
            <a:r>
              <a:rPr lang="en-IN" sz="1200" kern="1200" dirty="0" err="1" smtClean="0">
                <a:solidFill>
                  <a:schemeClr val="tx1"/>
                </a:solidFill>
                <a:latin typeface="+mn-lt"/>
                <a:ea typeface="+mn-ea"/>
                <a:cs typeface="+mn-cs"/>
              </a:rPr>
              <a:t>europian</a:t>
            </a:r>
            <a:r>
              <a:rPr lang="en-IN" sz="1200" kern="1200" dirty="0" smtClean="0">
                <a:solidFill>
                  <a:schemeClr val="tx1"/>
                </a:solidFill>
                <a:latin typeface="+mn-lt"/>
                <a:ea typeface="+mn-ea"/>
                <a:cs typeface="+mn-cs"/>
              </a:rPr>
              <a:t> standards, dynamic analysis of bridges are required for speed 200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 and beyond. The literature </a:t>
            </a:r>
            <a:r>
              <a:rPr lang="en-IN" sz="1200" kern="1200" dirty="0" err="1" smtClean="0">
                <a:solidFill>
                  <a:schemeClr val="tx1"/>
                </a:solidFill>
                <a:latin typeface="+mn-lt"/>
                <a:ea typeface="+mn-ea"/>
                <a:cs typeface="+mn-cs"/>
              </a:rPr>
              <a:t>surveyes</a:t>
            </a:r>
            <a:r>
              <a:rPr lang="en-IN" sz="1200" kern="1200" dirty="0" smtClean="0">
                <a:solidFill>
                  <a:schemeClr val="tx1"/>
                </a:solidFill>
                <a:latin typeface="+mn-lt"/>
                <a:ea typeface="+mn-ea"/>
                <a:cs typeface="+mn-cs"/>
              </a:rPr>
              <a:t> also reveals that simply supported bridges are more susceptible to dynamic augmentation, compared to continuous bridges. Therefore a complete health monitoring of existing bridges are essentially required before permitting higher speed of 140 </a:t>
            </a:r>
            <a:r>
              <a:rPr lang="en-IN" sz="1200" kern="1200" dirty="0" err="1" smtClean="0">
                <a:solidFill>
                  <a:schemeClr val="tx1"/>
                </a:solidFill>
                <a:latin typeface="+mn-lt"/>
                <a:ea typeface="+mn-ea"/>
                <a:cs typeface="+mn-cs"/>
              </a:rPr>
              <a:t>kmph</a:t>
            </a:r>
            <a:r>
              <a:rPr lang="en-IN" sz="1200" kern="1200" dirty="0" smtClean="0">
                <a:solidFill>
                  <a:schemeClr val="tx1"/>
                </a:solidFill>
                <a:latin typeface="+mn-lt"/>
                <a:ea typeface="+mn-ea"/>
                <a:cs typeface="+mn-cs"/>
              </a:rPr>
              <a:t> and beyond.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825D45-A56B-4188-9D8D-A97C6CCB1D1D}" type="slidenum">
              <a:rPr lang="en-IN" smtClean="0"/>
              <a:pPr/>
              <a:t>10</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For high speed tracks the electric substations needs to be strengthen up, for want of </a:t>
            </a:r>
            <a:r>
              <a:rPr lang="en-IN" sz="1200" kern="1200" dirty="0" err="1" smtClean="0">
                <a:solidFill>
                  <a:schemeClr val="tx1"/>
                </a:solidFill>
                <a:latin typeface="+mn-lt"/>
                <a:ea typeface="+mn-ea"/>
                <a:cs typeface="+mn-cs"/>
              </a:rPr>
              <a:t>of</a:t>
            </a:r>
            <a:r>
              <a:rPr lang="en-IN" sz="1200" kern="1200" dirty="0" smtClean="0">
                <a:solidFill>
                  <a:schemeClr val="tx1"/>
                </a:solidFill>
                <a:latin typeface="+mn-lt"/>
                <a:ea typeface="+mn-ea"/>
                <a:cs typeface="+mn-cs"/>
              </a:rPr>
              <a:t> greater energy supply. The tension in overhead contact wires also needs to be increased.</a:t>
            </a:r>
            <a:endParaRPr lang="en-US" sz="1200" kern="1200" dirty="0" smtClean="0">
              <a:solidFill>
                <a:schemeClr val="tx1"/>
              </a:solidFill>
              <a:latin typeface="+mn-lt"/>
              <a:ea typeface="+mn-ea"/>
              <a:cs typeface="+mn-cs"/>
            </a:endParaRPr>
          </a:p>
          <a:p>
            <a:r>
              <a:rPr lang="en-IN" sz="1200" kern="1200" dirty="0" smtClean="0">
                <a:solidFill>
                  <a:schemeClr val="tx1"/>
                </a:solidFill>
                <a:latin typeface="+mn-lt"/>
                <a:ea typeface="+mn-ea"/>
                <a:cs typeface="+mn-cs"/>
              </a:rPr>
              <a:t>Now track recording cars are equipped with a pantograph and it can also measure contact wire parameters like its height from rail, staggering, wear n tear, and contact forces. These type of combined recording is also desirable for semi high speed </a:t>
            </a:r>
            <a:r>
              <a:rPr lang="en-IN" sz="1200" kern="1200" dirty="0" err="1" smtClean="0">
                <a:solidFill>
                  <a:schemeClr val="tx1"/>
                </a:solidFill>
                <a:latin typeface="+mn-lt"/>
                <a:ea typeface="+mn-ea"/>
                <a:cs typeface="+mn-cs"/>
              </a:rPr>
              <a:t>tarck</a:t>
            </a:r>
            <a:r>
              <a:rPr lang="en-IN" sz="1200" kern="1200" dirty="0" smtClean="0">
                <a:solidFill>
                  <a:schemeClr val="tx1"/>
                </a:solidFill>
                <a:latin typeface="+mn-lt"/>
                <a:ea typeface="+mn-ea"/>
                <a:cs typeface="+mn-cs"/>
              </a:rPr>
              <a:t> maintenance.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825D45-A56B-4188-9D8D-A97C6CCB1D1D}" type="slidenum">
              <a:rPr lang="en-IN" smtClean="0"/>
              <a:pPr/>
              <a:t>11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1470025"/>
          </a:xfrm>
        </p:spPr>
        <p:txBody>
          <a:bodyPr/>
          <a:lstStyle>
            <a:lvl1pPr>
              <a:defRPr sz="3600" b="1">
                <a:solidFill>
                  <a:srgbClr val="FF0000"/>
                </a:solidFill>
              </a:defRPr>
            </a:lvl1pPr>
          </a:lstStyle>
          <a:p>
            <a:r>
              <a:rPr lang="en-US" dirty="0" smtClean="0"/>
              <a:t>Click to edit Master title style</a:t>
            </a:r>
            <a:endParaRPr lang="en-IN" dirty="0"/>
          </a:p>
        </p:txBody>
      </p:sp>
      <p:sp>
        <p:nvSpPr>
          <p:cNvPr id="3" name="Subtitle 2"/>
          <p:cNvSpPr>
            <a:spLocks noGrp="1"/>
          </p:cNvSpPr>
          <p:nvPr>
            <p:ph type="subTitle" idx="1"/>
          </p:nvPr>
        </p:nvSpPr>
        <p:spPr>
          <a:xfrm>
            <a:off x="1371600" y="2564904"/>
            <a:ext cx="6400800" cy="1752600"/>
          </a:xfrm>
        </p:spPr>
        <p:txBody>
          <a:bodyPr/>
          <a:lstStyle>
            <a:lvl1pPr marL="0" indent="0" algn="ctr">
              <a:buNone/>
              <a:defRPr b="1">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IN" dirty="0"/>
          </a:p>
        </p:txBody>
      </p:sp>
      <p:sp>
        <p:nvSpPr>
          <p:cNvPr id="4" name="Date Placeholder 3"/>
          <p:cNvSpPr>
            <a:spLocks noGrp="1"/>
          </p:cNvSpPr>
          <p:nvPr>
            <p:ph type="dt" sz="half" idx="10"/>
          </p:nvPr>
        </p:nvSpPr>
        <p:spPr/>
        <p:txBody>
          <a:bodyPr/>
          <a:lstStyle/>
          <a:p>
            <a:fld id="{3C11E19D-3E9B-48A8-AD2A-0804F27B794A}" type="datetimeFigureOut">
              <a:rPr lang="en-US" smtClean="0"/>
              <a:pPr/>
              <a:t>1/12/2017</a:t>
            </a:fld>
            <a:endParaRPr lang="en-US" dirty="0"/>
          </a:p>
        </p:txBody>
      </p:sp>
      <p:sp>
        <p:nvSpPr>
          <p:cNvPr id="5" name="Footer Placeholder 4"/>
          <p:cNvSpPr>
            <a:spLocks noGrp="1"/>
          </p:cNvSpPr>
          <p:nvPr>
            <p:ph type="ftr" sz="quarter" idx="11"/>
          </p:nvPr>
        </p:nvSpPr>
        <p:spPr>
          <a:xfrm>
            <a:off x="2699792" y="6356351"/>
            <a:ext cx="3320008" cy="365125"/>
          </a:xfrm>
        </p:spPr>
        <p:txBody>
          <a:bodyPr/>
          <a:lstStyle>
            <a:lvl1pPr>
              <a:defRPr sz="1600" b="1">
                <a:solidFill>
                  <a:srgbClr val="0070C0"/>
                </a:solidFill>
              </a:defRPr>
            </a:lvl1pPr>
          </a:lstStyle>
          <a:p>
            <a:endParaRPr lang="en-US" dirty="0" smtClean="0"/>
          </a:p>
          <a:p>
            <a:r>
              <a:rPr lang="en-US" dirty="0" smtClean="0"/>
              <a:t> HITESH  KHANNA,  ANISH KUMAR</a:t>
            </a:r>
          </a:p>
          <a:p>
            <a:endParaRPr lang="en-US" dirty="0"/>
          </a:p>
        </p:txBody>
      </p:sp>
      <p:sp>
        <p:nvSpPr>
          <p:cNvPr id="6" name="Slide Number Placeholder 5"/>
          <p:cNvSpPr>
            <a:spLocks noGrp="1"/>
          </p:cNvSpPr>
          <p:nvPr>
            <p:ph type="sldNum" sz="quarter" idx="12"/>
          </p:nvPr>
        </p:nvSpPr>
        <p:spPr>
          <a:xfrm>
            <a:off x="6156176" y="6356351"/>
            <a:ext cx="2808312" cy="365125"/>
          </a:xfrm>
        </p:spPr>
        <p:txBody>
          <a:bodyPr/>
          <a:lstStyle/>
          <a:p>
            <a:pPr algn="l"/>
            <a:r>
              <a:rPr lang="en-US" sz="1600" b="1" dirty="0" smtClean="0">
                <a:solidFill>
                  <a:srgbClr val="0070C0"/>
                </a:solidFill>
              </a:rPr>
              <a:t>IRCON INERNATIONAL LTD. </a:t>
            </a:r>
            <a:fld id="{9531CCF1-09C0-438E-9047-51218CAAA53A}" type="slidenum">
              <a:rPr lang="en-US" smtClean="0"/>
              <a:pPr algn="l"/>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C11E19D-3E9B-48A8-AD2A-0804F27B794A}"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1CCF1-09C0-438E-9047-51218CAAA53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C11E19D-3E9B-48A8-AD2A-0804F27B794A}"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1CCF1-09C0-438E-9047-51218CAAA53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90067"/>
          </a:xfrm>
        </p:spPr>
        <p:txBody>
          <a:bodyPr>
            <a:normAutofit/>
          </a:bodyPr>
          <a:lstStyle>
            <a:lvl1pPr>
              <a:defRPr sz="3600" b="1">
                <a:solidFill>
                  <a:srgbClr val="FF0000"/>
                </a:solidFill>
              </a:defRPr>
            </a:lvl1pPr>
          </a:lstStyle>
          <a:p>
            <a:r>
              <a:rPr lang="en-US" dirty="0" smtClean="0"/>
              <a:t>Click to edit Master title style</a:t>
            </a:r>
            <a:endParaRPr lang="en-IN" dirty="0"/>
          </a:p>
        </p:txBody>
      </p:sp>
      <p:sp>
        <p:nvSpPr>
          <p:cNvPr id="3" name="Content Placeholder 2"/>
          <p:cNvSpPr>
            <a:spLocks noGrp="1"/>
          </p:cNvSpPr>
          <p:nvPr>
            <p:ph idx="1"/>
          </p:nvPr>
        </p:nvSpPr>
        <p:spPr>
          <a:xfrm>
            <a:off x="457200" y="908721"/>
            <a:ext cx="8229600" cy="5217443"/>
          </a:xfrm>
        </p:spPr>
        <p:txBody>
          <a:bodyPr/>
          <a:lstStyle>
            <a:lvl1pPr>
              <a:defRPr b="1">
                <a:solidFill>
                  <a:schemeClr val="accent5"/>
                </a:solidFill>
              </a:defRPr>
            </a:lvl1pPr>
            <a:lvl2pPr>
              <a:defRPr>
                <a:solidFill>
                  <a:schemeClr val="accent1"/>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Date Placeholder 3"/>
          <p:cNvSpPr>
            <a:spLocks noGrp="1"/>
          </p:cNvSpPr>
          <p:nvPr>
            <p:ph type="dt" sz="half" idx="10"/>
          </p:nvPr>
        </p:nvSpPr>
        <p:spPr/>
        <p:txBody>
          <a:bodyPr/>
          <a:lstStyle/>
          <a:p>
            <a:fld id="{3C11E19D-3E9B-48A8-AD2A-0804F27B794A}"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1CCF1-09C0-438E-9047-51218CAAA5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11E19D-3E9B-48A8-AD2A-0804F27B794A}"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1CCF1-09C0-438E-9047-51218CAAA53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C11E19D-3E9B-48A8-AD2A-0804F27B794A}" type="datetimeFigureOut">
              <a:rPr lang="en-US" smtClean="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31CCF1-09C0-438E-9047-51218CAAA53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C11E19D-3E9B-48A8-AD2A-0804F27B794A}" type="datetimeFigureOut">
              <a:rPr lang="en-US" smtClean="0"/>
              <a:pPr/>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31CCF1-09C0-438E-9047-51218CAAA53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C11E19D-3E9B-48A8-AD2A-0804F27B794A}" type="datetimeFigureOut">
              <a:rPr lang="en-US" smtClean="0"/>
              <a:pPr/>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31CCF1-09C0-438E-9047-51218CAAA53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1E19D-3E9B-48A8-AD2A-0804F27B794A}" type="datetimeFigureOut">
              <a:rPr lang="en-US" smtClean="0"/>
              <a:pPr/>
              <a:t>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31CCF1-09C0-438E-9047-51218CAAA53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1E19D-3E9B-48A8-AD2A-0804F27B794A}" type="datetimeFigureOut">
              <a:rPr lang="en-US" smtClean="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31CCF1-09C0-438E-9047-51218CAAA53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1E19D-3E9B-48A8-AD2A-0804F27B794A}" type="datetimeFigureOut">
              <a:rPr lang="en-US" smtClean="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31CCF1-09C0-438E-9047-51218CAAA53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8640"/>
            <a:ext cx="8229600" cy="504056"/>
          </a:xfrm>
          <a:prstGeom prst="rect">
            <a:avLst/>
          </a:prstGeom>
        </p:spPr>
        <p:txBody>
          <a:bodyPr vert="horz" lIns="91440" tIns="45720" rIns="91440" bIns="45720" rtlCol="0" anchor="ctr">
            <a:normAutofit/>
          </a:bodyPr>
          <a:lstStyle/>
          <a:p>
            <a:r>
              <a:rPr lang="en-US" dirty="0" smtClean="0"/>
              <a:t>Click to edit Master title style</a:t>
            </a:r>
            <a:endParaRPr lang="en-IN" dirty="0"/>
          </a:p>
        </p:txBody>
      </p:sp>
      <p:sp>
        <p:nvSpPr>
          <p:cNvPr id="3" name="Text Placeholder 2"/>
          <p:cNvSpPr>
            <a:spLocks noGrp="1"/>
          </p:cNvSpPr>
          <p:nvPr>
            <p:ph type="body" idx="1"/>
          </p:nvPr>
        </p:nvSpPr>
        <p:spPr>
          <a:xfrm>
            <a:off x="457200" y="764704"/>
            <a:ext cx="8229600" cy="536145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1E19D-3E9B-48A8-AD2A-0804F27B794A}" type="datetimeFigureOut">
              <a:rPr lang="en-US" smtClean="0"/>
              <a:pPr/>
              <a:t>1/12/2017</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1CCF1-09C0-438E-9047-51218CAAA53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b="1"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accent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9222"/>
          <a:stretch/>
        </p:blipFill>
        <p:spPr>
          <a:xfrm>
            <a:off x="0" y="-27384"/>
            <a:ext cx="9144000" cy="6885384"/>
          </a:xfrm>
          <a:prstGeom prst="rect">
            <a:avLst/>
          </a:prstGeom>
        </p:spPr>
      </p:pic>
      <p:sp>
        <p:nvSpPr>
          <p:cNvPr id="2" name="Title 1"/>
          <p:cNvSpPr>
            <a:spLocks noGrp="1"/>
          </p:cNvSpPr>
          <p:nvPr>
            <p:ph type="ctrTitle"/>
          </p:nvPr>
        </p:nvSpPr>
        <p:spPr>
          <a:xfrm>
            <a:off x="685800" y="356659"/>
            <a:ext cx="7772400" cy="1200133"/>
          </a:xfrm>
        </p:spPr>
        <p:txBody>
          <a:bodyPr>
            <a:normAutofit/>
          </a:bodyPr>
          <a:lstStyle/>
          <a:p>
            <a:r>
              <a:rPr lang="en-IN" dirty="0"/>
              <a:t>Semi High </a:t>
            </a:r>
            <a:r>
              <a:rPr lang="en-IN" dirty="0" smtClean="0"/>
              <a:t>Speed </a:t>
            </a:r>
            <a:r>
              <a:rPr lang="en-IN" dirty="0"/>
              <a:t>Trains on Indian Railways </a:t>
            </a:r>
            <a:r>
              <a:rPr lang="en-IN" dirty="0" smtClean="0"/>
              <a:t>Network</a:t>
            </a:r>
            <a:endParaRPr lang="en-IN" dirty="0"/>
          </a:p>
        </p:txBody>
      </p:sp>
      <p:sp>
        <p:nvSpPr>
          <p:cNvPr id="3" name="Subtitle 2"/>
          <p:cNvSpPr>
            <a:spLocks noGrp="1"/>
          </p:cNvSpPr>
          <p:nvPr>
            <p:ph type="subTitle" idx="1"/>
          </p:nvPr>
        </p:nvSpPr>
        <p:spPr>
          <a:xfrm>
            <a:off x="1371600" y="1484784"/>
            <a:ext cx="6400800" cy="816091"/>
          </a:xfrm>
        </p:spPr>
        <p:txBody>
          <a:bodyPr>
            <a:normAutofit/>
          </a:bodyPr>
          <a:lstStyle/>
          <a:p>
            <a:r>
              <a:rPr lang="en-IN" dirty="0" smtClean="0">
                <a:solidFill>
                  <a:srgbClr val="00B050"/>
                </a:solidFill>
              </a:rPr>
              <a:t>Track, </a:t>
            </a:r>
            <a:r>
              <a:rPr lang="en-IN" dirty="0">
                <a:solidFill>
                  <a:srgbClr val="00B050"/>
                </a:solidFill>
              </a:rPr>
              <a:t>and Vehicle </a:t>
            </a:r>
            <a:r>
              <a:rPr lang="en-IN" dirty="0" smtClean="0">
                <a:solidFill>
                  <a:srgbClr val="00B050"/>
                </a:solidFill>
              </a:rPr>
              <a:t>Side Demands</a:t>
            </a:r>
            <a:endParaRPr lang="en-IN" dirty="0">
              <a:solidFill>
                <a:srgbClr val="00B050"/>
              </a:solidFill>
            </a:endParaRPr>
          </a:p>
        </p:txBody>
      </p:sp>
      <p:sp>
        <p:nvSpPr>
          <p:cNvPr id="4" name="Rectangle 3"/>
          <p:cNvSpPr/>
          <p:nvPr/>
        </p:nvSpPr>
        <p:spPr>
          <a:xfrm>
            <a:off x="3275855" y="5859269"/>
            <a:ext cx="5616625" cy="954107"/>
          </a:xfrm>
          <a:prstGeom prst="rect">
            <a:avLst/>
          </a:prstGeom>
        </p:spPr>
        <p:txBody>
          <a:bodyPr wrap="square">
            <a:spAutoFit/>
          </a:bodyPr>
          <a:lstStyle/>
          <a:p>
            <a:pPr algn="r"/>
            <a:r>
              <a:rPr lang="en-IN" b="1" dirty="0">
                <a:solidFill>
                  <a:srgbClr val="FF0000"/>
                </a:solidFill>
              </a:rPr>
              <a:t> </a:t>
            </a:r>
            <a:r>
              <a:rPr lang="en-IN" sz="2800" b="1" dirty="0">
                <a:solidFill>
                  <a:srgbClr val="FF0000"/>
                </a:solidFill>
              </a:rPr>
              <a:t>-</a:t>
            </a:r>
            <a:r>
              <a:rPr lang="en-IN" sz="2800" b="1" dirty="0" smtClean="0">
                <a:solidFill>
                  <a:srgbClr val="FF0000"/>
                </a:solidFill>
              </a:rPr>
              <a:t>HITESH  </a:t>
            </a:r>
            <a:r>
              <a:rPr lang="en-IN" sz="2800" b="1" dirty="0">
                <a:solidFill>
                  <a:srgbClr val="FF0000"/>
                </a:solidFill>
              </a:rPr>
              <a:t>KHANNA,  ANISH </a:t>
            </a:r>
            <a:r>
              <a:rPr lang="en-IN" sz="2800" b="1" dirty="0" smtClean="0">
                <a:solidFill>
                  <a:srgbClr val="FF0000"/>
                </a:solidFill>
              </a:rPr>
              <a:t>KUMAR</a:t>
            </a:r>
          </a:p>
          <a:p>
            <a:pPr algn="r"/>
            <a:r>
              <a:rPr lang="en-IN" sz="2800" b="1" dirty="0" smtClean="0">
                <a:solidFill>
                  <a:srgbClr val="FF0000"/>
                </a:solidFill>
              </a:rPr>
              <a:t>IRCON INTERNATIONAL LTD.</a:t>
            </a:r>
            <a:endParaRPr lang="en-IN" sz="2800" b="1" dirty="0">
              <a:solidFill>
                <a:srgbClr val="FF0000"/>
              </a:solidFill>
            </a:endParaRPr>
          </a:p>
        </p:txBody>
      </p:sp>
    </p:spTree>
    <p:extLst>
      <p:ext uri="{BB962C8B-B14F-4D97-AF65-F5344CB8AC3E}">
        <p14:creationId xmlns:p14="http://schemas.microsoft.com/office/powerpoint/2010/main" val="2223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1190357"/>
            <a:ext cx="4968552" cy="5262979"/>
          </a:xfrm>
          <a:prstGeom prst="rect">
            <a:avLst/>
          </a:prstGeom>
          <a:noFill/>
        </p:spPr>
        <p:txBody>
          <a:bodyPr wrap="square" rtlCol="0">
            <a:spAutoFit/>
          </a:bodyPr>
          <a:lstStyle/>
          <a:p>
            <a:pPr marL="457200" indent="-457200" algn="just">
              <a:buFont typeface="Arial" panose="020B0604020202020204" pitchFamily="34" charset="0"/>
              <a:buChar char="•"/>
            </a:pPr>
            <a:r>
              <a:rPr lang="en-IN" sz="2400" dirty="0" smtClean="0">
                <a:solidFill>
                  <a:schemeClr val="tx2"/>
                </a:solidFill>
                <a:latin typeface="Arial Narrow" panose="020B0606020202030204" pitchFamily="34" charset="0"/>
              </a:rPr>
              <a:t>The dynamic resonant </a:t>
            </a:r>
            <a:r>
              <a:rPr lang="en-IN" sz="2400" dirty="0">
                <a:solidFill>
                  <a:schemeClr val="tx2"/>
                </a:solidFill>
                <a:latin typeface="Arial Narrow" panose="020B0606020202030204" pitchFamily="34" charset="0"/>
              </a:rPr>
              <a:t>effect is </a:t>
            </a:r>
            <a:r>
              <a:rPr lang="en-IN" sz="2400" dirty="0" smtClean="0">
                <a:solidFill>
                  <a:schemeClr val="tx2"/>
                </a:solidFill>
                <a:latin typeface="Arial Narrow" panose="020B0606020202030204" pitchFamily="34" charset="0"/>
              </a:rPr>
              <a:t>more prevalent for </a:t>
            </a:r>
            <a:r>
              <a:rPr lang="en-IN" sz="2400" dirty="0">
                <a:solidFill>
                  <a:schemeClr val="tx2"/>
                </a:solidFill>
                <a:latin typeface="Arial Narrow" panose="020B0606020202030204" pitchFamily="34" charset="0"/>
              </a:rPr>
              <a:t>speed more </a:t>
            </a:r>
            <a:r>
              <a:rPr lang="en-IN" sz="2400" dirty="0" smtClean="0">
                <a:solidFill>
                  <a:schemeClr val="tx2"/>
                </a:solidFill>
                <a:latin typeface="Arial Narrow" panose="020B0606020202030204" pitchFamily="34" charset="0"/>
              </a:rPr>
              <a:t>than 200 </a:t>
            </a:r>
            <a:r>
              <a:rPr lang="en-IN" sz="2400" dirty="0">
                <a:solidFill>
                  <a:schemeClr val="tx2"/>
                </a:solidFill>
                <a:latin typeface="Arial Narrow" panose="020B0606020202030204" pitchFamily="34" charset="0"/>
              </a:rPr>
              <a:t>or </a:t>
            </a:r>
            <a:r>
              <a:rPr lang="en-IN" sz="2400" dirty="0" smtClean="0">
                <a:solidFill>
                  <a:schemeClr val="tx2"/>
                </a:solidFill>
                <a:latin typeface="Arial Narrow" panose="020B0606020202030204" pitchFamily="34" charset="0"/>
              </a:rPr>
              <a:t>220 </a:t>
            </a:r>
            <a:r>
              <a:rPr lang="en-IN" sz="2400" dirty="0">
                <a:solidFill>
                  <a:schemeClr val="tx2"/>
                </a:solidFill>
                <a:latin typeface="Arial Narrow" panose="020B0606020202030204" pitchFamily="34" charset="0"/>
              </a:rPr>
              <a:t>km/h </a:t>
            </a:r>
            <a:r>
              <a:rPr lang="en-IN" sz="2400" dirty="0" smtClean="0">
                <a:solidFill>
                  <a:schemeClr val="tx2"/>
                </a:solidFill>
                <a:latin typeface="Arial Narrow" panose="020B0606020202030204" pitchFamily="34" charset="0"/>
              </a:rPr>
              <a:t>and for </a:t>
            </a:r>
            <a:r>
              <a:rPr lang="en-IN" sz="2400" dirty="0">
                <a:solidFill>
                  <a:schemeClr val="tx2"/>
                </a:solidFill>
                <a:latin typeface="Arial Narrow" panose="020B0606020202030204" pitchFamily="34" charset="0"/>
              </a:rPr>
              <a:t>axle </a:t>
            </a:r>
            <a:r>
              <a:rPr lang="en-IN" sz="2400" dirty="0" smtClean="0">
                <a:solidFill>
                  <a:schemeClr val="tx2"/>
                </a:solidFill>
                <a:latin typeface="Arial Narrow" panose="020B0606020202030204" pitchFamily="34" charset="0"/>
              </a:rPr>
              <a:t>distance between </a:t>
            </a:r>
            <a:r>
              <a:rPr lang="en-IN" sz="2400" dirty="0">
                <a:solidFill>
                  <a:schemeClr val="tx2"/>
                </a:solidFill>
                <a:latin typeface="Arial Narrow" panose="020B0606020202030204" pitchFamily="34" charset="0"/>
              </a:rPr>
              <a:t>13 to 20 m</a:t>
            </a:r>
            <a:r>
              <a:rPr lang="en-IN" sz="2400" dirty="0" smtClean="0">
                <a:solidFill>
                  <a:schemeClr val="tx2"/>
                </a:solidFill>
                <a:latin typeface="Arial Narrow" panose="020B0606020202030204" pitchFamily="34" charset="0"/>
              </a:rPr>
              <a:t>. </a:t>
            </a:r>
          </a:p>
          <a:p>
            <a:pPr marL="457200" indent="-457200" algn="just">
              <a:buFont typeface="Arial" panose="020B0604020202020204" pitchFamily="34" charset="0"/>
              <a:buChar char="•"/>
            </a:pPr>
            <a:r>
              <a:rPr lang="en-IN" sz="2400" dirty="0" smtClean="0">
                <a:solidFill>
                  <a:schemeClr val="tx2"/>
                </a:solidFill>
                <a:latin typeface="Arial Narrow" panose="020B0606020202030204" pitchFamily="34" charset="0"/>
              </a:rPr>
              <a:t>As </a:t>
            </a:r>
            <a:r>
              <a:rPr lang="en-IN" sz="2400" dirty="0">
                <a:solidFill>
                  <a:schemeClr val="tx2"/>
                </a:solidFill>
                <a:latin typeface="Arial Narrow" panose="020B0606020202030204" pitchFamily="34" charset="0"/>
              </a:rPr>
              <a:t>per Euro codes EN1991-2 (2003), EN1990-A1 (2005</a:t>
            </a:r>
            <a:r>
              <a:rPr lang="en-IN" sz="2400" dirty="0" smtClean="0">
                <a:solidFill>
                  <a:schemeClr val="tx2"/>
                </a:solidFill>
                <a:latin typeface="Arial Narrow" panose="020B0606020202030204" pitchFamily="34" charset="0"/>
              </a:rPr>
              <a:t>); Dynamic analysis </a:t>
            </a:r>
            <a:r>
              <a:rPr lang="en-IN" sz="2400" dirty="0">
                <a:solidFill>
                  <a:schemeClr val="tx2"/>
                </a:solidFill>
                <a:latin typeface="Arial Narrow" panose="020B0606020202030204" pitchFamily="34" charset="0"/>
              </a:rPr>
              <a:t>is </a:t>
            </a:r>
            <a:r>
              <a:rPr lang="en-IN" sz="2400" dirty="0" smtClean="0">
                <a:solidFill>
                  <a:schemeClr val="tx2"/>
                </a:solidFill>
                <a:latin typeface="Arial Narrow" panose="020B0606020202030204" pitchFamily="34" charset="0"/>
              </a:rPr>
              <a:t>mandatory for speed &gt; 200 </a:t>
            </a:r>
            <a:r>
              <a:rPr lang="en-IN" sz="2400" dirty="0" err="1" smtClean="0">
                <a:solidFill>
                  <a:schemeClr val="tx2"/>
                </a:solidFill>
                <a:latin typeface="Arial Narrow" panose="020B0606020202030204" pitchFamily="34" charset="0"/>
              </a:rPr>
              <a:t>kmph</a:t>
            </a:r>
            <a:endParaRPr lang="en-US" sz="2400" dirty="0" smtClean="0">
              <a:solidFill>
                <a:schemeClr val="tx2"/>
              </a:solidFill>
              <a:latin typeface="Arial Narrow" pitchFamily="34" charset="0"/>
            </a:endParaRPr>
          </a:p>
          <a:p>
            <a:pPr marL="457200" lvl="0" indent="-457200" algn="just">
              <a:buFont typeface="Arial" panose="020B0604020202020204" pitchFamily="34" charset="0"/>
              <a:buChar char="•"/>
            </a:pPr>
            <a:r>
              <a:rPr lang="en-US" sz="2400" dirty="0" smtClean="0">
                <a:solidFill>
                  <a:schemeClr val="tx2"/>
                </a:solidFill>
                <a:latin typeface="Arial Narrow" panose="020B0606020202030204" pitchFamily="34" charset="0"/>
                <a:ea typeface="Calibri" pitchFamily="34" charset="0"/>
                <a:cs typeface="Times New Roman" pitchFamily="18" charset="0"/>
              </a:rPr>
              <a:t>For old bridges, the health of existing bridges must be checked before introducing semi high speed trains. </a:t>
            </a:r>
          </a:p>
          <a:p>
            <a:pPr marL="457200" lvl="0" indent="-457200" algn="just">
              <a:buFont typeface="Arial" panose="020B0604020202020204" pitchFamily="34" charset="0"/>
              <a:buChar char="•"/>
            </a:pPr>
            <a:r>
              <a:rPr lang="en-US" sz="2400" dirty="0" smtClean="0">
                <a:solidFill>
                  <a:schemeClr val="tx2"/>
                </a:solidFill>
                <a:latin typeface="Arial Narrow" panose="020B0606020202030204" pitchFamily="34" charset="0"/>
                <a:ea typeface="Calibri" pitchFamily="34" charset="0"/>
                <a:cs typeface="Times New Roman" pitchFamily="18" charset="0"/>
              </a:rPr>
              <a:t>Study shows that simply supported bridges will have more augmented dynamic response at higher speed than continuous bridges.</a:t>
            </a:r>
            <a:endParaRPr lang="en-US" sz="2400" dirty="0">
              <a:solidFill>
                <a:schemeClr val="tx2"/>
              </a:solidFill>
              <a:latin typeface="Arial Narrow" panose="020B0606020202030204" pitchFamily="34" charset="0"/>
            </a:endParaRPr>
          </a:p>
        </p:txBody>
      </p:sp>
      <p:sp>
        <p:nvSpPr>
          <p:cNvPr id="3" name="TextBox 2"/>
          <p:cNvSpPr txBox="1"/>
          <p:nvPr/>
        </p:nvSpPr>
        <p:spPr>
          <a:xfrm>
            <a:off x="281653" y="116632"/>
            <a:ext cx="8640960" cy="707886"/>
          </a:xfrm>
          <a:prstGeom prst="rect">
            <a:avLst/>
          </a:prstGeom>
          <a:noFill/>
        </p:spPr>
        <p:txBody>
          <a:bodyPr wrap="square" rtlCol="0">
            <a:spAutoFit/>
          </a:bodyPr>
          <a:lstStyle/>
          <a:p>
            <a:r>
              <a:rPr lang="en-US" sz="4000" b="1" u="sng" dirty="0" smtClean="0">
                <a:solidFill>
                  <a:srgbClr val="00B050"/>
                </a:solidFill>
                <a:latin typeface="Arial Narrow" pitchFamily="34" charset="0"/>
              </a:rPr>
              <a:t>High Speed on Bridges</a:t>
            </a:r>
            <a:endParaRPr lang="en-IN" sz="4000" b="1" u="sng" dirty="0">
              <a:solidFill>
                <a:srgbClr val="00B050"/>
              </a:solidFill>
              <a:latin typeface="Arial Narrow" pitchFamily="34" charset="0"/>
            </a:endParaRP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97450" y="2161381"/>
            <a:ext cx="4038600" cy="30289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836713"/>
            <a:ext cx="6264696" cy="6001643"/>
          </a:xfrm>
          <a:prstGeom prst="rect">
            <a:avLst/>
          </a:prstGeom>
          <a:noFill/>
        </p:spPr>
        <p:txBody>
          <a:bodyPr wrap="square" rtlCol="0">
            <a:spAutoFit/>
          </a:bodyPr>
          <a:lstStyle/>
          <a:p>
            <a:pPr lvl="1"/>
            <a:r>
              <a:rPr lang="en-IN" sz="2800" dirty="0">
                <a:solidFill>
                  <a:srgbClr val="002060"/>
                </a:solidFill>
              </a:rPr>
              <a:t>T</a:t>
            </a:r>
            <a:r>
              <a:rPr lang="en-IN" sz="2800" dirty="0" smtClean="0">
                <a:solidFill>
                  <a:srgbClr val="002060"/>
                </a:solidFill>
              </a:rPr>
              <a:t>he </a:t>
            </a:r>
            <a:r>
              <a:rPr lang="en-IN" sz="2800" dirty="0">
                <a:solidFill>
                  <a:srgbClr val="002060"/>
                </a:solidFill>
              </a:rPr>
              <a:t>p</a:t>
            </a:r>
            <a:r>
              <a:rPr lang="en-IN" sz="2800" dirty="0" smtClean="0">
                <a:solidFill>
                  <a:srgbClr val="002060"/>
                </a:solidFill>
              </a:rPr>
              <a:t>owering energy to run a train is proportional to Train weight &amp; Square of speed </a:t>
            </a:r>
          </a:p>
          <a:p>
            <a:pPr marL="914400" lvl="1" indent="-457200">
              <a:buFont typeface="Arial" panose="020B0604020202020204" pitchFamily="34" charset="0"/>
              <a:buChar char="•"/>
            </a:pPr>
            <a:r>
              <a:rPr lang="en-IN" sz="2400" dirty="0" smtClean="0">
                <a:solidFill>
                  <a:srgbClr val="0070C0"/>
                </a:solidFill>
              </a:rPr>
              <a:t>Thus, when train speed is raised from 130 to 160 km/h, the powering energy about 1.5 times as large is required.</a:t>
            </a:r>
            <a:endParaRPr lang="en-IN" sz="2800" dirty="0"/>
          </a:p>
          <a:p>
            <a:pPr lvl="1"/>
            <a:r>
              <a:rPr lang="en-IN" sz="2800" dirty="0" smtClean="0"/>
              <a:t>For Larger supply of energy, it requires </a:t>
            </a:r>
          </a:p>
          <a:p>
            <a:pPr marL="914400" lvl="1" indent="-457200">
              <a:buFont typeface="Arial" panose="020B0604020202020204" pitchFamily="34" charset="0"/>
              <a:buChar char="•"/>
            </a:pPr>
            <a:r>
              <a:rPr lang="en-IN" sz="2400" dirty="0" smtClean="0">
                <a:solidFill>
                  <a:srgbClr val="0070C0"/>
                </a:solidFill>
              </a:rPr>
              <a:t>Strengthening of substations</a:t>
            </a:r>
          </a:p>
          <a:p>
            <a:pPr marL="914400" lvl="1" indent="-457200">
              <a:buFont typeface="Arial" panose="020B0604020202020204" pitchFamily="34" charset="0"/>
              <a:buChar char="•"/>
            </a:pPr>
            <a:r>
              <a:rPr lang="en-US" sz="2400" dirty="0" smtClean="0">
                <a:solidFill>
                  <a:srgbClr val="0070C0"/>
                </a:solidFill>
              </a:rPr>
              <a:t>Increase Tension in Catenary wire </a:t>
            </a:r>
            <a:endParaRPr lang="en-US" sz="2800" dirty="0" smtClean="0"/>
          </a:p>
          <a:p>
            <a:pPr lvl="1"/>
            <a:r>
              <a:rPr lang="en-IN" sz="2800" dirty="0" smtClean="0">
                <a:solidFill>
                  <a:srgbClr val="002060"/>
                </a:solidFill>
              </a:rPr>
              <a:t>For HSR, TRC are housed with a pantograph</a:t>
            </a:r>
          </a:p>
          <a:p>
            <a:pPr marL="971550" lvl="1" indent="-514350">
              <a:buFont typeface="Arial" panose="020B0604020202020204" pitchFamily="34" charset="0"/>
              <a:buChar char="•"/>
            </a:pPr>
            <a:r>
              <a:rPr lang="en-IN" sz="2400" dirty="0">
                <a:solidFill>
                  <a:srgbClr val="0070C0"/>
                </a:solidFill>
              </a:rPr>
              <a:t>T</a:t>
            </a:r>
            <a:r>
              <a:rPr lang="en-IN" sz="2400" dirty="0" smtClean="0">
                <a:solidFill>
                  <a:srgbClr val="0070C0"/>
                </a:solidFill>
              </a:rPr>
              <a:t>o detect faults in overhead wires &amp; </a:t>
            </a:r>
          </a:p>
          <a:p>
            <a:pPr marL="971550" lvl="1" indent="-514350">
              <a:buFont typeface="Arial" panose="020B0604020202020204" pitchFamily="34" charset="0"/>
              <a:buChar char="•"/>
            </a:pPr>
            <a:r>
              <a:rPr lang="en-IN" sz="2400" dirty="0">
                <a:solidFill>
                  <a:srgbClr val="0070C0"/>
                </a:solidFill>
              </a:rPr>
              <a:t>R</a:t>
            </a:r>
            <a:r>
              <a:rPr lang="en-IN" sz="2400" dirty="0" smtClean="0">
                <a:solidFill>
                  <a:srgbClr val="0070C0"/>
                </a:solidFill>
              </a:rPr>
              <a:t>ecord data such as contact force, contact resistance, height, stagger &amp; wear of the contact wire.</a:t>
            </a:r>
            <a:endParaRPr lang="en-IN" sz="2400" dirty="0">
              <a:solidFill>
                <a:srgbClr val="0070C0"/>
              </a:solidFill>
            </a:endParaRPr>
          </a:p>
        </p:txBody>
      </p:sp>
      <p:sp>
        <p:nvSpPr>
          <p:cNvPr id="3" name="TextBox 2"/>
          <p:cNvSpPr txBox="1"/>
          <p:nvPr/>
        </p:nvSpPr>
        <p:spPr>
          <a:xfrm>
            <a:off x="0" y="44625"/>
            <a:ext cx="9144000" cy="646331"/>
          </a:xfrm>
          <a:prstGeom prst="rect">
            <a:avLst/>
          </a:prstGeom>
          <a:noFill/>
          <a:ln>
            <a:solidFill>
              <a:schemeClr val="bg1"/>
            </a:solidFill>
          </a:ln>
        </p:spPr>
        <p:txBody>
          <a:bodyPr wrap="square" rtlCol="0">
            <a:spAutoFit/>
          </a:bodyPr>
          <a:lstStyle/>
          <a:p>
            <a:r>
              <a:rPr lang="en-US" sz="3600" b="1" u="sng" dirty="0" smtClean="0">
                <a:solidFill>
                  <a:srgbClr val="0070C0"/>
                </a:solidFill>
              </a:rPr>
              <a:t>PART C: SYSTEM REQUIREMENTS</a:t>
            </a:r>
            <a:endParaRPr lang="en-IN" sz="3600" b="1" u="sng" dirty="0">
              <a:solidFill>
                <a:srgbClr val="0070C0"/>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4235" r="19668"/>
          <a:stretch/>
        </p:blipFill>
        <p:spPr>
          <a:xfrm>
            <a:off x="6228184" y="1412776"/>
            <a:ext cx="2876757" cy="468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2252" y="3183814"/>
            <a:ext cx="4472236" cy="2981490"/>
          </a:xfrm>
          <a:prstGeom prst="rect">
            <a:avLst/>
          </a:prstGeom>
        </p:spPr>
      </p:pic>
      <p:sp>
        <p:nvSpPr>
          <p:cNvPr id="2" name="TextBox 1"/>
          <p:cNvSpPr txBox="1"/>
          <p:nvPr/>
        </p:nvSpPr>
        <p:spPr>
          <a:xfrm>
            <a:off x="323528" y="764704"/>
            <a:ext cx="184731" cy="369332"/>
          </a:xfrm>
          <a:prstGeom prst="rect">
            <a:avLst/>
          </a:prstGeom>
          <a:noFill/>
        </p:spPr>
        <p:txBody>
          <a:bodyPr wrap="none" rtlCol="0">
            <a:spAutoFit/>
          </a:bodyPr>
          <a:lstStyle/>
          <a:p>
            <a:endParaRPr lang="en-IN" dirty="0"/>
          </a:p>
        </p:txBody>
      </p:sp>
      <p:sp>
        <p:nvSpPr>
          <p:cNvPr id="4" name="TextBox 3"/>
          <p:cNvSpPr txBox="1"/>
          <p:nvPr/>
        </p:nvSpPr>
        <p:spPr>
          <a:xfrm>
            <a:off x="323529" y="3284984"/>
            <a:ext cx="4609211" cy="2677656"/>
          </a:xfrm>
          <a:prstGeom prst="rect">
            <a:avLst/>
          </a:prstGeom>
          <a:noFill/>
        </p:spPr>
        <p:txBody>
          <a:bodyPr wrap="none" rtlCol="0">
            <a:spAutoFit/>
          </a:bodyPr>
          <a:lstStyle/>
          <a:p>
            <a:r>
              <a:rPr lang="en-US" sz="2800" b="1" dirty="0" smtClean="0">
                <a:solidFill>
                  <a:srgbClr val="C00000"/>
                </a:solidFill>
              </a:rPr>
              <a:t>ETCS Level 1 </a:t>
            </a:r>
          </a:p>
          <a:p>
            <a:r>
              <a:rPr lang="en-US" sz="2800" b="1" dirty="0" smtClean="0">
                <a:solidFill>
                  <a:srgbClr val="C00000"/>
                </a:solidFill>
              </a:rPr>
              <a:t>( Way side Signaling + ATP)</a:t>
            </a:r>
          </a:p>
          <a:p>
            <a:pPr marL="457200" indent="-457200">
              <a:buFont typeface="Arial" panose="020B0604020202020204" pitchFamily="34" charset="0"/>
              <a:buChar char="•"/>
            </a:pPr>
            <a:r>
              <a:rPr lang="en-US" sz="2800" b="1" i="1" dirty="0" smtClean="0">
                <a:solidFill>
                  <a:srgbClr val="002060"/>
                </a:solidFill>
              </a:rPr>
              <a:t>Way side Signaling</a:t>
            </a:r>
          </a:p>
          <a:p>
            <a:pPr marL="457200" indent="-457200">
              <a:buFont typeface="Arial" panose="020B0604020202020204" pitchFamily="34" charset="0"/>
              <a:buChar char="•"/>
            </a:pPr>
            <a:r>
              <a:rPr lang="en-US" sz="2800" b="1" i="1" dirty="0" smtClean="0">
                <a:solidFill>
                  <a:srgbClr val="002060"/>
                </a:solidFill>
              </a:rPr>
              <a:t>ETCS onboard </a:t>
            </a:r>
            <a:r>
              <a:rPr lang="en-US" sz="2800" b="1" i="1" dirty="0" err="1" smtClean="0">
                <a:solidFill>
                  <a:srgbClr val="002060"/>
                </a:solidFill>
              </a:rPr>
              <a:t>Equipmnt</a:t>
            </a:r>
            <a:endParaRPr lang="en-US" sz="2800" b="1" i="1" dirty="0" smtClean="0">
              <a:solidFill>
                <a:srgbClr val="002060"/>
              </a:solidFill>
            </a:endParaRPr>
          </a:p>
          <a:p>
            <a:pPr marL="457200" indent="-457200">
              <a:buFont typeface="Arial" panose="020B0604020202020204" pitchFamily="34" charset="0"/>
              <a:buChar char="•"/>
            </a:pPr>
            <a:r>
              <a:rPr lang="en-US" sz="2800" b="1" i="1" dirty="0" smtClean="0">
                <a:solidFill>
                  <a:srgbClr val="002060"/>
                </a:solidFill>
              </a:rPr>
              <a:t>Track Side </a:t>
            </a:r>
            <a:r>
              <a:rPr lang="en-US" sz="2800" b="1" i="1" dirty="0" err="1" smtClean="0">
                <a:solidFill>
                  <a:srgbClr val="002060"/>
                </a:solidFill>
              </a:rPr>
              <a:t>Equipmnts</a:t>
            </a:r>
            <a:r>
              <a:rPr lang="en-US" sz="2800" b="1" i="1" dirty="0" smtClean="0">
                <a:solidFill>
                  <a:srgbClr val="002060"/>
                </a:solidFill>
              </a:rPr>
              <a:t> </a:t>
            </a:r>
          </a:p>
          <a:p>
            <a:pPr marL="457200" indent="-457200">
              <a:buFont typeface="Arial" panose="020B0604020202020204" pitchFamily="34" charset="0"/>
              <a:buChar char="•"/>
            </a:pPr>
            <a:r>
              <a:rPr lang="en-US" sz="2800" b="1" i="1" dirty="0" smtClean="0">
                <a:solidFill>
                  <a:srgbClr val="002060"/>
                </a:solidFill>
              </a:rPr>
              <a:t>Euro Belies / Transponders</a:t>
            </a:r>
            <a:endParaRPr lang="en-IN" sz="2800" i="1" dirty="0">
              <a:solidFill>
                <a:srgbClr val="002060"/>
              </a:solidFill>
            </a:endParaRPr>
          </a:p>
        </p:txBody>
      </p:sp>
      <p:graphicFrame>
        <p:nvGraphicFramePr>
          <p:cNvPr id="5" name="Table 4"/>
          <p:cNvGraphicFramePr>
            <a:graphicFrameLocks noGrp="1"/>
          </p:cNvGraphicFramePr>
          <p:nvPr/>
        </p:nvGraphicFramePr>
        <p:xfrm>
          <a:off x="395536" y="332656"/>
          <a:ext cx="8496944" cy="2621280"/>
        </p:xfrm>
        <a:graphic>
          <a:graphicData uri="http://schemas.openxmlformats.org/drawingml/2006/table">
            <a:tbl>
              <a:tblPr firstRow="1" bandRow="1">
                <a:tableStyleId>{5C22544A-7EE6-4342-B048-85BDC9FD1C3A}</a:tableStyleId>
              </a:tblPr>
              <a:tblGrid>
                <a:gridCol w="3816424"/>
                <a:gridCol w="4680520"/>
              </a:tblGrid>
              <a:tr h="1066800">
                <a:tc>
                  <a:txBody>
                    <a:bodyPr/>
                    <a:lstStyle/>
                    <a:p>
                      <a:r>
                        <a:rPr lang="en-US" sz="3200" b="1" dirty="0" smtClean="0"/>
                        <a:t>Speed</a:t>
                      </a:r>
                      <a:endParaRPr lang="en-IN" sz="3200" b="1" dirty="0"/>
                    </a:p>
                  </a:txBody>
                  <a:tcPr/>
                </a:tc>
                <a:tc>
                  <a:txBody>
                    <a:bodyPr/>
                    <a:lstStyle/>
                    <a:p>
                      <a:r>
                        <a:rPr lang="en-US" sz="3200" b="1" dirty="0" smtClean="0"/>
                        <a:t>European Train Control System </a:t>
                      </a:r>
                      <a:r>
                        <a:rPr lang="en-US" sz="3200" b="1" baseline="0" dirty="0" smtClean="0"/>
                        <a:t>(ETCS) Level</a:t>
                      </a:r>
                      <a:endParaRPr lang="en-IN" sz="3200" b="1" dirty="0"/>
                    </a:p>
                  </a:txBody>
                  <a:tcPr/>
                </a:tc>
              </a:tr>
              <a:tr h="518160">
                <a:tc>
                  <a:txBody>
                    <a:bodyPr/>
                    <a:lstStyle/>
                    <a:p>
                      <a:r>
                        <a:rPr lang="en-US" sz="2800" b="1" dirty="0" err="1" smtClean="0"/>
                        <a:t>upto</a:t>
                      </a:r>
                      <a:r>
                        <a:rPr lang="en-US" sz="2800" b="1" baseline="0" dirty="0" smtClean="0"/>
                        <a:t> </a:t>
                      </a:r>
                      <a:r>
                        <a:rPr lang="en-US" sz="2800" b="1" dirty="0" smtClean="0"/>
                        <a:t>160 </a:t>
                      </a:r>
                      <a:r>
                        <a:rPr lang="en-US" sz="2800" b="1" dirty="0" err="1" smtClean="0"/>
                        <a:t>kmph</a:t>
                      </a:r>
                      <a:endParaRPr lang="en-IN" sz="2800" b="1" dirty="0"/>
                    </a:p>
                  </a:txBody>
                  <a:tcPr/>
                </a:tc>
                <a:tc>
                  <a:txBody>
                    <a:bodyPr/>
                    <a:lstStyle/>
                    <a:p>
                      <a:r>
                        <a:rPr lang="en-US" sz="2800" b="1" dirty="0" smtClean="0"/>
                        <a:t>Level 1</a:t>
                      </a:r>
                      <a:endParaRPr lang="en-IN" sz="2800" b="1" dirty="0"/>
                    </a:p>
                  </a:txBody>
                  <a:tcPr/>
                </a:tc>
              </a:tr>
              <a:tr h="518160">
                <a:tc>
                  <a:txBody>
                    <a:bodyPr/>
                    <a:lstStyle/>
                    <a:p>
                      <a:r>
                        <a:rPr lang="en-US" sz="2800" b="1" dirty="0" err="1" smtClean="0"/>
                        <a:t>Upto</a:t>
                      </a:r>
                      <a:r>
                        <a:rPr lang="en-US" sz="2800" b="1" baseline="0" dirty="0" smtClean="0"/>
                        <a:t> 230 </a:t>
                      </a:r>
                      <a:r>
                        <a:rPr lang="en-US" sz="2800" b="1" baseline="0" dirty="0" err="1" smtClean="0"/>
                        <a:t>kmph</a:t>
                      </a:r>
                      <a:endParaRPr lang="en-IN" sz="2800" b="1" dirty="0"/>
                    </a:p>
                  </a:txBody>
                  <a:tcPr/>
                </a:tc>
                <a:tc>
                  <a:txBody>
                    <a:bodyPr/>
                    <a:lstStyle/>
                    <a:p>
                      <a:r>
                        <a:rPr lang="en-US" sz="2800" b="1" dirty="0" smtClean="0"/>
                        <a:t>Level 2</a:t>
                      </a:r>
                      <a:endParaRPr lang="en-IN" sz="2800" b="1" dirty="0"/>
                    </a:p>
                  </a:txBody>
                  <a:tcPr/>
                </a:tc>
              </a:tr>
              <a:tr h="518160">
                <a:tc>
                  <a:txBody>
                    <a:bodyPr/>
                    <a:lstStyle/>
                    <a:p>
                      <a:r>
                        <a:rPr lang="en-US" sz="2800" b="1" dirty="0" smtClean="0"/>
                        <a:t>Beyond 230 </a:t>
                      </a:r>
                      <a:r>
                        <a:rPr lang="en-US" sz="2800" b="1" dirty="0" err="1" smtClean="0"/>
                        <a:t>kmph</a:t>
                      </a:r>
                      <a:endParaRPr lang="en-IN" sz="2800" b="1" dirty="0"/>
                    </a:p>
                  </a:txBody>
                  <a:tcPr/>
                </a:tc>
                <a:tc>
                  <a:txBody>
                    <a:bodyPr/>
                    <a:lstStyle/>
                    <a:p>
                      <a:r>
                        <a:rPr lang="en-US" sz="2800" b="1" dirty="0" smtClean="0"/>
                        <a:t>Cab Signaling</a:t>
                      </a:r>
                      <a:endParaRPr lang="en-IN" sz="28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5896" y="262389"/>
            <a:ext cx="3841116" cy="646331"/>
          </a:xfrm>
          <a:prstGeom prst="rect">
            <a:avLst/>
          </a:prstGeom>
          <a:noFill/>
        </p:spPr>
        <p:txBody>
          <a:bodyPr wrap="none" rtlCol="0">
            <a:spAutoFit/>
          </a:bodyPr>
          <a:lstStyle/>
          <a:p>
            <a:r>
              <a:rPr lang="en-US" sz="3600" b="1" u="sng" dirty="0" smtClean="0">
                <a:solidFill>
                  <a:srgbClr val="0070C0"/>
                </a:solidFill>
                <a:latin typeface="Arial Narrow" pitchFamily="34" charset="0"/>
              </a:rPr>
              <a:t>Coach Side Demand</a:t>
            </a:r>
            <a:endParaRPr lang="en-IN" sz="3600" b="1" u="sng" dirty="0">
              <a:solidFill>
                <a:srgbClr val="0070C0"/>
              </a:solidFill>
              <a:latin typeface="Arial Narrow" pitchFamily="34" charset="0"/>
            </a:endParaRPr>
          </a:p>
        </p:txBody>
      </p:sp>
      <p:graphicFrame>
        <p:nvGraphicFramePr>
          <p:cNvPr id="16" name="Table 15"/>
          <p:cNvGraphicFramePr>
            <a:graphicFrameLocks noGrp="1"/>
          </p:cNvGraphicFramePr>
          <p:nvPr/>
        </p:nvGraphicFramePr>
        <p:xfrm>
          <a:off x="827584" y="1124744"/>
          <a:ext cx="7344816" cy="2346960"/>
        </p:xfrm>
        <a:graphic>
          <a:graphicData uri="http://schemas.openxmlformats.org/drawingml/2006/table">
            <a:tbl>
              <a:tblPr firstRow="1" bandRow="1">
                <a:tableStyleId>{B301B821-A1FF-4177-AEE7-76D212191A09}</a:tableStyleId>
              </a:tblPr>
              <a:tblGrid>
                <a:gridCol w="2448272"/>
                <a:gridCol w="2448272"/>
                <a:gridCol w="2448272"/>
              </a:tblGrid>
              <a:tr h="701040">
                <a:tc>
                  <a:txBody>
                    <a:bodyPr/>
                    <a:lstStyle/>
                    <a:p>
                      <a:endParaRPr lang="en-IN" sz="2400" b="1" dirty="0"/>
                    </a:p>
                  </a:txBody>
                  <a:tcPr/>
                </a:tc>
                <a:tc>
                  <a:txBody>
                    <a:bodyPr/>
                    <a:lstStyle/>
                    <a:p>
                      <a:pPr algn="ctr"/>
                      <a:r>
                        <a:rPr lang="en-US" sz="2800" b="1" dirty="0" smtClean="0"/>
                        <a:t> 130 </a:t>
                      </a:r>
                      <a:r>
                        <a:rPr lang="en-US" sz="2800" b="1" dirty="0" err="1" smtClean="0"/>
                        <a:t>kmph</a:t>
                      </a:r>
                      <a:endParaRPr lang="en-IN" sz="2800" b="1" dirty="0"/>
                    </a:p>
                  </a:txBody>
                  <a:tcPr/>
                </a:tc>
                <a:tc>
                  <a:txBody>
                    <a:bodyPr/>
                    <a:lstStyle/>
                    <a:p>
                      <a:pPr algn="ctr"/>
                      <a:r>
                        <a:rPr lang="en-US" sz="2800" b="1" dirty="0" smtClean="0"/>
                        <a:t>160 </a:t>
                      </a:r>
                      <a:r>
                        <a:rPr lang="en-US" sz="2800" b="1" dirty="0" err="1" smtClean="0"/>
                        <a:t>kmph</a:t>
                      </a:r>
                      <a:endParaRPr lang="en-US" sz="2800" b="1" dirty="0" smtClean="0"/>
                    </a:p>
                    <a:p>
                      <a:pPr algn="ctr"/>
                      <a:endParaRPr lang="en-IN" sz="1200" b="1" dirty="0"/>
                    </a:p>
                  </a:txBody>
                  <a:tcPr/>
                </a:tc>
              </a:tr>
              <a:tr h="822960">
                <a:tc>
                  <a:txBody>
                    <a:bodyPr/>
                    <a:lstStyle/>
                    <a:p>
                      <a:pPr algn="r"/>
                      <a:endParaRPr lang="en-US" sz="2400" b="1" dirty="0" smtClean="0"/>
                    </a:p>
                    <a:p>
                      <a:pPr algn="r"/>
                      <a:r>
                        <a:rPr lang="en-US" sz="2400" b="1" dirty="0" smtClean="0"/>
                        <a:t>Ride Index</a:t>
                      </a:r>
                      <a:endParaRPr lang="en-IN" sz="2400" b="1" dirty="0"/>
                    </a:p>
                  </a:txBody>
                  <a:tcPr/>
                </a:tc>
                <a:tc>
                  <a:txBody>
                    <a:bodyPr/>
                    <a:lstStyle/>
                    <a:p>
                      <a:pPr algn="ctr"/>
                      <a:endParaRPr lang="en-US" sz="2400" b="1" dirty="0" smtClean="0"/>
                    </a:p>
                    <a:p>
                      <a:pPr algn="ctr"/>
                      <a:r>
                        <a:rPr lang="en-US" sz="2400" b="1" dirty="0" smtClean="0"/>
                        <a:t> 3</a:t>
                      </a:r>
                      <a:endParaRPr lang="en-IN" sz="2400" b="1" dirty="0"/>
                    </a:p>
                  </a:txBody>
                  <a:tcPr/>
                </a:tc>
                <a:tc>
                  <a:txBody>
                    <a:bodyPr/>
                    <a:lstStyle/>
                    <a:p>
                      <a:pPr algn="ctr"/>
                      <a:r>
                        <a:rPr lang="en-US" sz="2400" b="1" dirty="0" smtClean="0"/>
                        <a:t>2.50 (Lateral)</a:t>
                      </a:r>
                    </a:p>
                    <a:p>
                      <a:pPr algn="ctr"/>
                      <a:r>
                        <a:rPr lang="en-US" sz="2400" b="1" dirty="0" smtClean="0"/>
                        <a:t>2.75 (Vertical)</a:t>
                      </a:r>
                      <a:endParaRPr lang="en-IN" sz="2400" b="1" dirty="0"/>
                    </a:p>
                  </a:txBody>
                  <a:tcPr/>
                </a:tc>
              </a:tr>
              <a:tr h="822960">
                <a:tc>
                  <a:txBody>
                    <a:bodyPr/>
                    <a:lstStyle/>
                    <a:p>
                      <a:pPr algn="r"/>
                      <a:r>
                        <a:rPr lang="en-US" sz="2400" b="1" dirty="0" smtClean="0"/>
                        <a:t>Equivalent </a:t>
                      </a:r>
                      <a:r>
                        <a:rPr lang="en-US" sz="2400" b="1" dirty="0" err="1" smtClean="0"/>
                        <a:t>Conicity</a:t>
                      </a:r>
                      <a:endParaRPr lang="en-IN" sz="2400" b="1" dirty="0"/>
                    </a:p>
                  </a:txBody>
                  <a:tcPr/>
                </a:tc>
                <a:tc>
                  <a:txBody>
                    <a:bodyPr/>
                    <a:lstStyle/>
                    <a:p>
                      <a:pPr algn="ctr"/>
                      <a:endParaRPr lang="en-US" sz="2400" b="1" dirty="0" smtClean="0"/>
                    </a:p>
                    <a:p>
                      <a:pPr algn="ctr"/>
                      <a:r>
                        <a:rPr lang="en-US" sz="2400" b="1" dirty="0" smtClean="0"/>
                        <a:t>0.5</a:t>
                      </a:r>
                      <a:endParaRPr lang="en-IN" sz="2400" b="1" dirty="0"/>
                    </a:p>
                  </a:txBody>
                  <a:tcPr/>
                </a:tc>
                <a:tc>
                  <a:txBody>
                    <a:bodyPr/>
                    <a:lstStyle/>
                    <a:p>
                      <a:pPr algn="ctr"/>
                      <a:endParaRPr lang="en-US" sz="2400" b="1" dirty="0" smtClean="0"/>
                    </a:p>
                    <a:p>
                      <a:pPr algn="ctr"/>
                      <a:r>
                        <a:rPr lang="en-US" sz="2400" b="1" dirty="0" smtClean="0"/>
                        <a:t>0.4</a:t>
                      </a:r>
                      <a:endParaRPr lang="en-IN" sz="2400" b="1" dirty="0"/>
                    </a:p>
                  </a:txBody>
                  <a:tcPr/>
                </a:tc>
              </a:tr>
            </a:tbl>
          </a:graphicData>
        </a:graphic>
      </p:graphicFrame>
      <p:graphicFrame>
        <p:nvGraphicFramePr>
          <p:cNvPr id="17" name="Table 16"/>
          <p:cNvGraphicFramePr>
            <a:graphicFrameLocks noGrp="1"/>
          </p:cNvGraphicFramePr>
          <p:nvPr/>
        </p:nvGraphicFramePr>
        <p:xfrm>
          <a:off x="144016" y="3717032"/>
          <a:ext cx="8892481" cy="2940301"/>
        </p:xfrm>
        <a:graphic>
          <a:graphicData uri="http://schemas.openxmlformats.org/drawingml/2006/table">
            <a:tbl>
              <a:tblPr firstRow="1" bandRow="1">
                <a:tableStyleId>{D7AC3CCA-C797-4891-BE02-D94E43425B78}</a:tableStyleId>
              </a:tblPr>
              <a:tblGrid>
                <a:gridCol w="3617280"/>
                <a:gridCol w="1733280"/>
                <a:gridCol w="3541921"/>
              </a:tblGrid>
              <a:tr h="1554480">
                <a:tc>
                  <a:txBody>
                    <a:bodyPr/>
                    <a:lstStyle/>
                    <a:p>
                      <a:r>
                        <a:rPr lang="en-US" sz="2400" b="1" dirty="0" smtClean="0">
                          <a:solidFill>
                            <a:schemeClr val="tx1"/>
                          </a:solidFill>
                        </a:rPr>
                        <a:t>Vehicle Bogie Acc.</a:t>
                      </a:r>
                      <a:r>
                        <a:rPr lang="en-US" sz="2400" b="1" baseline="0" dirty="0" smtClean="0">
                          <a:solidFill>
                            <a:schemeClr val="tx1"/>
                          </a:solidFill>
                        </a:rPr>
                        <a:t>(Trans)</a:t>
                      </a:r>
                      <a:endParaRPr lang="en-IN" sz="2400" b="1" dirty="0">
                        <a:solidFill>
                          <a:schemeClr val="tx1"/>
                        </a:solidFill>
                      </a:endParaRPr>
                    </a:p>
                  </a:txBody>
                  <a:tcPr/>
                </a:tc>
                <a:tc>
                  <a:txBody>
                    <a:bodyPr/>
                    <a:lstStyle/>
                    <a:p>
                      <a:r>
                        <a:rPr lang="en-US" sz="2400" b="1" dirty="0" smtClean="0">
                          <a:solidFill>
                            <a:schemeClr val="tx1"/>
                          </a:solidFill>
                        </a:rPr>
                        <a:t>4.0 </a:t>
                      </a:r>
                      <a:r>
                        <a:rPr lang="en-IN" sz="2400" b="1" kern="1200" dirty="0" smtClean="0">
                          <a:solidFill>
                            <a:schemeClr val="tx1"/>
                          </a:solidFill>
                          <a:latin typeface="+mn-lt"/>
                          <a:ea typeface="+mn-ea"/>
                          <a:cs typeface="+mn-cs"/>
                        </a:rPr>
                        <a:t>m/sec</a:t>
                      </a:r>
                      <a:r>
                        <a:rPr lang="en-IN" sz="2400" b="1" kern="1200" baseline="30000" dirty="0" smtClean="0">
                          <a:solidFill>
                            <a:schemeClr val="tx1"/>
                          </a:solidFill>
                          <a:latin typeface="+mn-lt"/>
                          <a:ea typeface="+mn-ea"/>
                          <a:cs typeface="+mn-cs"/>
                        </a:rPr>
                        <a:t>2</a:t>
                      </a:r>
                      <a:endParaRPr lang="en-IN" sz="2400" b="1" dirty="0">
                        <a:solidFill>
                          <a:schemeClr val="tx1"/>
                        </a:solidFill>
                      </a:endParaRPr>
                    </a:p>
                  </a:txBody>
                  <a:tcPr/>
                </a:tc>
                <a:tc>
                  <a:txBody>
                    <a:bodyPr/>
                    <a:lstStyle/>
                    <a:p>
                      <a:pPr marL="514350" indent="-514350">
                        <a:buFont typeface="+mj-lt"/>
                        <a:buAutoNum type="romanUcPeriod"/>
                      </a:pPr>
                      <a:r>
                        <a:rPr lang="en-US" sz="2400" b="1" dirty="0" smtClean="0">
                          <a:solidFill>
                            <a:schemeClr val="tx1"/>
                          </a:solidFill>
                        </a:rPr>
                        <a:t>Relatively</a:t>
                      </a:r>
                      <a:r>
                        <a:rPr lang="en-US" sz="2400" b="1" baseline="0" dirty="0" smtClean="0">
                          <a:solidFill>
                            <a:schemeClr val="tx1"/>
                          </a:solidFill>
                        </a:rPr>
                        <a:t> soft wheel set guidance</a:t>
                      </a:r>
                    </a:p>
                    <a:p>
                      <a:pPr marL="514350" indent="-514350">
                        <a:buFont typeface="+mj-lt"/>
                        <a:buAutoNum type="romanUcPeriod"/>
                      </a:pPr>
                      <a:r>
                        <a:rPr lang="en-US" sz="2400" b="1" baseline="0" dirty="0" smtClean="0">
                          <a:solidFill>
                            <a:schemeClr val="tx1"/>
                          </a:solidFill>
                        </a:rPr>
                        <a:t>Primary suspension with control arm</a:t>
                      </a:r>
                      <a:endParaRPr lang="en-IN" sz="2400" b="1" dirty="0">
                        <a:solidFill>
                          <a:schemeClr val="tx1"/>
                        </a:solidFill>
                      </a:endParaRPr>
                    </a:p>
                  </a:txBody>
                  <a:tcPr/>
                </a:tc>
              </a:tr>
              <a:tr h="562861">
                <a:tc>
                  <a:txBody>
                    <a:bodyPr/>
                    <a:lstStyle/>
                    <a:p>
                      <a:r>
                        <a:rPr lang="en-US" sz="2400" b="1" dirty="0" smtClean="0">
                          <a:solidFill>
                            <a:schemeClr val="tx1"/>
                          </a:solidFill>
                        </a:rPr>
                        <a:t>Car Body Acc. (Trans)</a:t>
                      </a:r>
                      <a:endParaRPr lang="en-IN" sz="2400" b="1" dirty="0">
                        <a:solidFill>
                          <a:schemeClr val="tx1"/>
                        </a:solidFill>
                      </a:endParaRPr>
                    </a:p>
                  </a:txBody>
                  <a:tcPr/>
                </a:tc>
                <a:tc>
                  <a:txBody>
                    <a:bodyPr/>
                    <a:lstStyle/>
                    <a:p>
                      <a:r>
                        <a:rPr lang="en-US" sz="2400" b="1" dirty="0" smtClean="0">
                          <a:solidFill>
                            <a:schemeClr val="tx1"/>
                          </a:solidFill>
                        </a:rPr>
                        <a:t>1.5 </a:t>
                      </a:r>
                      <a:r>
                        <a:rPr lang="en-IN" sz="2400" b="1" kern="1200" dirty="0" smtClean="0">
                          <a:solidFill>
                            <a:schemeClr val="tx1"/>
                          </a:solidFill>
                          <a:latin typeface="+mn-lt"/>
                          <a:ea typeface="+mn-ea"/>
                          <a:cs typeface="+mn-cs"/>
                        </a:rPr>
                        <a:t>m/sec</a:t>
                      </a:r>
                      <a:r>
                        <a:rPr lang="en-IN" sz="2400" b="1" kern="1200" baseline="30000" dirty="0" smtClean="0">
                          <a:solidFill>
                            <a:schemeClr val="tx1"/>
                          </a:solidFill>
                          <a:latin typeface="+mn-lt"/>
                          <a:ea typeface="+mn-ea"/>
                          <a:cs typeface="+mn-cs"/>
                        </a:rPr>
                        <a:t>2</a:t>
                      </a:r>
                      <a:endParaRPr lang="en-IN" sz="2400" b="1" dirty="0">
                        <a:solidFill>
                          <a:schemeClr val="tx1"/>
                        </a:solidFill>
                      </a:endParaRPr>
                    </a:p>
                  </a:txBody>
                  <a:tcPr/>
                </a:tc>
                <a:tc rowSpan="2">
                  <a:txBody>
                    <a:bodyPr/>
                    <a:lstStyle/>
                    <a:p>
                      <a:pPr marL="514350" indent="-514350">
                        <a:buFont typeface="+mj-lt"/>
                        <a:buAutoNum type="romanUcPeriod"/>
                      </a:pPr>
                      <a:r>
                        <a:rPr lang="en-US" sz="2400" b="1" dirty="0" smtClean="0">
                          <a:solidFill>
                            <a:schemeClr val="tx1"/>
                          </a:solidFill>
                        </a:rPr>
                        <a:t>Air</a:t>
                      </a:r>
                      <a:r>
                        <a:rPr lang="en-US" sz="2400" b="1" baseline="0" dirty="0" smtClean="0">
                          <a:solidFill>
                            <a:schemeClr val="tx1"/>
                          </a:solidFill>
                        </a:rPr>
                        <a:t> spring secondary suspension system</a:t>
                      </a:r>
                    </a:p>
                    <a:p>
                      <a:pPr marL="514350" indent="-514350">
                        <a:buFont typeface="+mj-lt"/>
                        <a:buAutoNum type="romanUcPeriod"/>
                      </a:pPr>
                      <a:r>
                        <a:rPr lang="en-US" sz="2400" b="1" baseline="0" dirty="0" smtClean="0">
                          <a:solidFill>
                            <a:schemeClr val="tx1"/>
                          </a:solidFill>
                        </a:rPr>
                        <a:t>Yaw dampers</a:t>
                      </a:r>
                      <a:endParaRPr lang="en-IN" sz="2400" b="1" dirty="0">
                        <a:solidFill>
                          <a:schemeClr val="tx1"/>
                        </a:solidFill>
                      </a:endParaRPr>
                    </a:p>
                  </a:txBody>
                  <a:tcPr/>
                </a:tc>
              </a:tr>
              <a:tr h="822960">
                <a:tc>
                  <a:txBody>
                    <a:bodyPr/>
                    <a:lstStyle/>
                    <a:p>
                      <a:r>
                        <a:rPr lang="en-US" sz="2400" b="1" dirty="0" smtClean="0">
                          <a:solidFill>
                            <a:schemeClr val="tx1"/>
                          </a:solidFill>
                        </a:rPr>
                        <a:t>Car Body Acc. (Trans) : </a:t>
                      </a:r>
                    </a:p>
                    <a:p>
                      <a:r>
                        <a:rPr lang="en-US" sz="2400" b="1" dirty="0" smtClean="0">
                          <a:solidFill>
                            <a:schemeClr val="tx1"/>
                          </a:solidFill>
                        </a:rPr>
                        <a:t>Std Dev</a:t>
                      </a:r>
                      <a:endParaRPr lang="en-IN" sz="2400" b="1" dirty="0">
                        <a:solidFill>
                          <a:schemeClr val="tx1"/>
                        </a:solidFill>
                      </a:endParaRPr>
                    </a:p>
                  </a:txBody>
                  <a:tcPr/>
                </a:tc>
                <a:tc>
                  <a:txBody>
                    <a:bodyPr/>
                    <a:lstStyle/>
                    <a:p>
                      <a:r>
                        <a:rPr lang="en-US" sz="2400" b="1" dirty="0" smtClean="0">
                          <a:solidFill>
                            <a:schemeClr val="tx1"/>
                          </a:solidFill>
                        </a:rPr>
                        <a:t>0.2 </a:t>
                      </a:r>
                      <a:r>
                        <a:rPr lang="en-IN" sz="2400" b="1" kern="1200" dirty="0" smtClean="0">
                          <a:solidFill>
                            <a:schemeClr val="tx1"/>
                          </a:solidFill>
                          <a:latin typeface="+mn-lt"/>
                          <a:ea typeface="+mn-ea"/>
                          <a:cs typeface="+mn-cs"/>
                        </a:rPr>
                        <a:t>m/sec</a:t>
                      </a:r>
                      <a:r>
                        <a:rPr lang="en-IN" sz="2400" b="1" kern="1200" baseline="30000" dirty="0" smtClean="0">
                          <a:solidFill>
                            <a:schemeClr val="tx1"/>
                          </a:solidFill>
                          <a:latin typeface="+mn-lt"/>
                          <a:ea typeface="+mn-ea"/>
                          <a:cs typeface="+mn-cs"/>
                        </a:rPr>
                        <a:t>2</a:t>
                      </a:r>
                      <a:endParaRPr lang="en-IN" sz="2400" b="1" dirty="0">
                        <a:solidFill>
                          <a:schemeClr val="tx1"/>
                        </a:solidFill>
                      </a:endParaRPr>
                    </a:p>
                  </a:txBody>
                  <a:tcPr/>
                </a:tc>
                <a:tc vMerge="1">
                  <a:txBody>
                    <a:bodyPr/>
                    <a:lstStyle/>
                    <a:p>
                      <a:endParaRPr lang="en-IN" dirty="0"/>
                    </a:p>
                  </a:txBody>
                  <a:tcPr/>
                </a:tc>
              </a:tr>
            </a:tbl>
          </a:graphicData>
        </a:graphic>
      </p:graphicFrame>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7384"/>
            <a:ext cx="3347864" cy="1881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8261726"/>
              </p:ext>
            </p:extLst>
          </p:nvPr>
        </p:nvGraphicFramePr>
        <p:xfrm>
          <a:off x="323528" y="2924946"/>
          <a:ext cx="8568951" cy="3674767"/>
        </p:xfrm>
        <a:graphic>
          <a:graphicData uri="http://schemas.openxmlformats.org/drawingml/2006/table">
            <a:tbl>
              <a:tblPr/>
              <a:tblGrid>
                <a:gridCol w="2229600"/>
                <a:gridCol w="3209049"/>
                <a:gridCol w="3130302"/>
              </a:tblGrid>
              <a:tr h="1261872">
                <a:tc>
                  <a:txBody>
                    <a:bodyPr/>
                    <a:lstStyle/>
                    <a:p>
                      <a:pPr algn="just">
                        <a:lnSpc>
                          <a:spcPct val="115000"/>
                        </a:lnSpc>
                        <a:spcAft>
                          <a:spcPts val="0"/>
                        </a:spcAft>
                      </a:pPr>
                      <a:endParaRPr lang="en-US" sz="2400" dirty="0">
                        <a:solidFill>
                          <a:srgbClr val="C00000"/>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smtClean="0">
                          <a:solidFill>
                            <a:srgbClr val="C00000"/>
                          </a:solidFill>
                          <a:latin typeface="+mn-lt"/>
                          <a:ea typeface="Calibri"/>
                          <a:cs typeface="Times New Roman"/>
                        </a:rPr>
                        <a:t>Standard Gauge / Broad Gauge </a:t>
                      </a:r>
                      <a:endParaRPr lang="en-IN" sz="2400" dirty="0" smtClean="0">
                        <a:latin typeface="+mn-lt"/>
                        <a:ea typeface="Calibri"/>
                        <a:cs typeface="Times New Roman"/>
                      </a:endParaRPr>
                    </a:p>
                    <a:p>
                      <a:pPr algn="just">
                        <a:lnSpc>
                          <a:spcPct val="115000"/>
                        </a:lnSpc>
                        <a:spcAft>
                          <a:spcPts val="0"/>
                        </a:spcAft>
                      </a:pPr>
                      <a:r>
                        <a:rPr lang="en-US" sz="2400" dirty="0" smtClean="0">
                          <a:solidFill>
                            <a:srgbClr val="C00000"/>
                          </a:solidFill>
                          <a:latin typeface="+mn-lt"/>
                          <a:ea typeface="Calibri"/>
                          <a:cs typeface="Times New Roman"/>
                        </a:rPr>
                        <a:t>(as per EN 13848-5)</a:t>
                      </a:r>
                      <a:endParaRPr lang="en-IN"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solidFill>
                            <a:srgbClr val="C00000"/>
                          </a:solidFill>
                          <a:latin typeface="+mn-lt"/>
                          <a:ea typeface="Calibri"/>
                          <a:cs typeface="Times New Roman"/>
                        </a:rPr>
                        <a:t>Meter </a:t>
                      </a:r>
                      <a:r>
                        <a:rPr lang="en-US" sz="2400" dirty="0" smtClean="0">
                          <a:solidFill>
                            <a:srgbClr val="C00000"/>
                          </a:solidFill>
                          <a:latin typeface="+mn-lt"/>
                          <a:ea typeface="Calibri"/>
                          <a:cs typeface="Times New Roman"/>
                        </a:rPr>
                        <a:t>Gauge</a:t>
                      </a:r>
                      <a:r>
                        <a:rPr lang="en-IN" sz="2400" baseline="0" dirty="0" smtClean="0">
                          <a:solidFill>
                            <a:schemeClr val="tx1"/>
                          </a:solidFill>
                          <a:latin typeface="+mn-lt"/>
                          <a:ea typeface="Calibri"/>
                          <a:cs typeface="Times New Roman"/>
                        </a:rPr>
                        <a:t> </a:t>
                      </a:r>
                      <a:r>
                        <a:rPr lang="en-US" sz="2400" dirty="0" smtClean="0">
                          <a:solidFill>
                            <a:srgbClr val="C00000"/>
                          </a:solidFill>
                          <a:latin typeface="+mn-lt"/>
                          <a:ea typeface="Calibri"/>
                          <a:cs typeface="Times New Roman"/>
                        </a:rPr>
                        <a:t>(as </a:t>
                      </a:r>
                      <a:r>
                        <a:rPr lang="en-US" sz="2400" dirty="0">
                          <a:solidFill>
                            <a:srgbClr val="C00000"/>
                          </a:solidFill>
                          <a:latin typeface="+mn-lt"/>
                          <a:ea typeface="Calibri"/>
                          <a:cs typeface="Times New Roman"/>
                        </a:rPr>
                        <a:t>per </a:t>
                      </a:r>
                      <a:r>
                        <a:rPr lang="en-US" sz="2400" dirty="0" smtClean="0">
                          <a:solidFill>
                            <a:srgbClr val="C00000"/>
                          </a:solidFill>
                          <a:latin typeface="+mn-lt"/>
                          <a:ea typeface="Calibri"/>
                          <a:cs typeface="Times New Roman"/>
                        </a:rPr>
                        <a:t>Statement Of Needs, </a:t>
                      </a:r>
                    </a:p>
                    <a:p>
                      <a:pPr algn="just">
                        <a:lnSpc>
                          <a:spcPct val="115000"/>
                        </a:lnSpc>
                        <a:spcAft>
                          <a:spcPts val="0"/>
                        </a:spcAft>
                      </a:pPr>
                      <a:r>
                        <a:rPr lang="en-US" sz="2400" dirty="0" smtClean="0">
                          <a:solidFill>
                            <a:srgbClr val="C00000"/>
                          </a:solidFill>
                          <a:latin typeface="+mn-lt"/>
                          <a:ea typeface="Calibri"/>
                          <a:cs typeface="Times New Roman"/>
                        </a:rPr>
                        <a:t>SGEDT </a:t>
                      </a:r>
                      <a:r>
                        <a:rPr lang="en-US" sz="2400" dirty="0">
                          <a:solidFill>
                            <a:srgbClr val="C00000"/>
                          </a:solidFill>
                          <a:latin typeface="+mn-lt"/>
                          <a:ea typeface="Calibri"/>
                          <a:cs typeface="Times New Roman"/>
                        </a:rPr>
                        <a:t>Project)</a:t>
                      </a:r>
                      <a:endParaRPr lang="en-IN"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579">
                <a:tc>
                  <a:txBody>
                    <a:bodyPr/>
                    <a:lstStyle/>
                    <a:p>
                      <a:pPr algn="ctr">
                        <a:lnSpc>
                          <a:spcPct val="115000"/>
                        </a:lnSpc>
                        <a:spcAft>
                          <a:spcPts val="0"/>
                        </a:spcAft>
                      </a:pPr>
                      <a:r>
                        <a:rPr lang="en-US" sz="2400" b="1" dirty="0">
                          <a:solidFill>
                            <a:srgbClr val="C00000"/>
                          </a:solidFill>
                          <a:latin typeface="+mn-lt"/>
                          <a:ea typeface="Calibri"/>
                          <a:cs typeface="Times New Roman"/>
                        </a:rPr>
                        <a:t>Speed </a:t>
                      </a:r>
                      <a:endParaRPr lang="en-IN"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C00000"/>
                          </a:solidFill>
                          <a:latin typeface="+mn-lt"/>
                          <a:ea typeface="Calibri"/>
                          <a:cs typeface="Times New Roman"/>
                        </a:rPr>
                        <a:t>230-300 </a:t>
                      </a:r>
                      <a:r>
                        <a:rPr lang="en-US" sz="2400" b="1" dirty="0" err="1">
                          <a:solidFill>
                            <a:srgbClr val="C00000"/>
                          </a:solidFill>
                          <a:latin typeface="+mn-lt"/>
                          <a:ea typeface="Calibri"/>
                          <a:cs typeface="Times New Roman"/>
                        </a:rPr>
                        <a:t>kmph</a:t>
                      </a:r>
                      <a:endParaRPr lang="en-IN"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C00000"/>
                          </a:solidFill>
                          <a:latin typeface="+mn-lt"/>
                          <a:ea typeface="Calibri"/>
                          <a:cs typeface="Times New Roman"/>
                        </a:rPr>
                        <a:t>160 </a:t>
                      </a:r>
                      <a:r>
                        <a:rPr lang="en-US" sz="2400" b="1" dirty="0" err="1">
                          <a:solidFill>
                            <a:srgbClr val="C00000"/>
                          </a:solidFill>
                          <a:latin typeface="+mn-lt"/>
                          <a:ea typeface="Calibri"/>
                          <a:cs typeface="Times New Roman"/>
                        </a:rPr>
                        <a:t>kmph</a:t>
                      </a:r>
                      <a:endParaRPr lang="en-IN"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579">
                <a:tc>
                  <a:txBody>
                    <a:bodyPr/>
                    <a:lstStyle/>
                    <a:p>
                      <a:pPr algn="ctr">
                        <a:lnSpc>
                          <a:spcPct val="115000"/>
                        </a:lnSpc>
                        <a:spcAft>
                          <a:spcPts val="0"/>
                        </a:spcAft>
                      </a:pPr>
                      <a:r>
                        <a:rPr lang="en-US" sz="2400" dirty="0">
                          <a:solidFill>
                            <a:srgbClr val="C00000"/>
                          </a:solidFill>
                          <a:latin typeface="+mn-lt"/>
                          <a:ea typeface="Calibri"/>
                          <a:cs typeface="Times New Roman"/>
                        </a:rPr>
                        <a:t>Gauge (tight)</a:t>
                      </a:r>
                      <a:endParaRPr lang="en-IN"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solidFill>
                            <a:srgbClr val="C00000"/>
                          </a:solidFill>
                          <a:latin typeface="+mn-lt"/>
                          <a:ea typeface="Calibri"/>
                          <a:cs typeface="Times New Roman"/>
                        </a:rPr>
                        <a:t>-3 mm</a:t>
                      </a:r>
                      <a:endParaRPr lang="en-IN"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solidFill>
                            <a:srgbClr val="C00000"/>
                          </a:solidFill>
                          <a:latin typeface="+mn-lt"/>
                          <a:ea typeface="Calibri"/>
                          <a:cs typeface="Times New Roman"/>
                        </a:rPr>
                        <a:t>-2 mm</a:t>
                      </a:r>
                      <a:endParaRPr lang="en-IN"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579">
                <a:tc>
                  <a:txBody>
                    <a:bodyPr/>
                    <a:lstStyle/>
                    <a:p>
                      <a:pPr algn="ctr">
                        <a:lnSpc>
                          <a:spcPct val="115000"/>
                        </a:lnSpc>
                        <a:spcAft>
                          <a:spcPts val="0"/>
                        </a:spcAft>
                      </a:pPr>
                      <a:r>
                        <a:rPr lang="en-US" sz="2400">
                          <a:solidFill>
                            <a:srgbClr val="C00000"/>
                          </a:solidFill>
                          <a:latin typeface="+mn-lt"/>
                          <a:ea typeface="Calibri"/>
                          <a:cs typeface="Times New Roman"/>
                        </a:rPr>
                        <a:t>Alignment</a:t>
                      </a:r>
                      <a:endParaRPr lang="en-IN"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solidFill>
                            <a:srgbClr val="C00000"/>
                          </a:solidFill>
                          <a:latin typeface="+mn-lt"/>
                          <a:ea typeface="Calibri"/>
                          <a:cs typeface="Times New Roman"/>
                        </a:rPr>
                        <a:t>4-7  mm</a:t>
                      </a:r>
                      <a:endParaRPr lang="en-IN"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solidFill>
                            <a:srgbClr val="C00000"/>
                          </a:solidFill>
                          <a:latin typeface="+mn-lt"/>
                          <a:ea typeface="Calibri"/>
                          <a:cs typeface="Times New Roman"/>
                        </a:rPr>
                        <a:t>6 mm</a:t>
                      </a:r>
                      <a:endParaRPr lang="en-IN"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579">
                <a:tc>
                  <a:txBody>
                    <a:bodyPr/>
                    <a:lstStyle/>
                    <a:p>
                      <a:pPr algn="ctr">
                        <a:lnSpc>
                          <a:spcPct val="115000"/>
                        </a:lnSpc>
                        <a:spcAft>
                          <a:spcPts val="0"/>
                        </a:spcAft>
                      </a:pPr>
                      <a:r>
                        <a:rPr lang="en-US" sz="2400">
                          <a:solidFill>
                            <a:srgbClr val="C00000"/>
                          </a:solidFill>
                          <a:latin typeface="+mn-lt"/>
                          <a:ea typeface="Calibri"/>
                          <a:cs typeface="Times New Roman"/>
                        </a:rPr>
                        <a:t>Vertical profile</a:t>
                      </a:r>
                      <a:endParaRPr lang="en-IN"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solidFill>
                            <a:srgbClr val="C00000"/>
                          </a:solidFill>
                          <a:latin typeface="+mn-lt"/>
                          <a:ea typeface="Calibri"/>
                          <a:cs typeface="Times New Roman"/>
                        </a:rPr>
                        <a:t>6-10 mm</a:t>
                      </a:r>
                      <a:endParaRPr lang="en-IN"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solidFill>
                            <a:srgbClr val="C00000"/>
                          </a:solidFill>
                          <a:latin typeface="+mn-lt"/>
                          <a:ea typeface="Calibri"/>
                          <a:cs typeface="Times New Roman"/>
                        </a:rPr>
                        <a:t>10 mm</a:t>
                      </a:r>
                      <a:endParaRPr lang="en-IN"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579">
                <a:tc>
                  <a:txBody>
                    <a:bodyPr/>
                    <a:lstStyle/>
                    <a:p>
                      <a:pPr algn="ctr">
                        <a:lnSpc>
                          <a:spcPct val="115000"/>
                        </a:lnSpc>
                        <a:spcAft>
                          <a:spcPts val="0"/>
                        </a:spcAft>
                      </a:pPr>
                      <a:r>
                        <a:rPr lang="en-US" sz="2400" dirty="0">
                          <a:solidFill>
                            <a:srgbClr val="C00000"/>
                          </a:solidFill>
                          <a:latin typeface="+mn-lt"/>
                          <a:ea typeface="Calibri"/>
                          <a:cs typeface="Times New Roman"/>
                        </a:rPr>
                        <a:t>Twist</a:t>
                      </a:r>
                      <a:endParaRPr lang="en-IN"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solidFill>
                            <a:srgbClr val="C00000"/>
                          </a:solidFill>
                          <a:latin typeface="+mn-lt"/>
                          <a:ea typeface="Calibri"/>
                          <a:cs typeface="Times New Roman"/>
                        </a:rPr>
                        <a:t>3 mm/m</a:t>
                      </a:r>
                      <a:endParaRPr lang="en-IN"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solidFill>
                            <a:srgbClr val="C00000"/>
                          </a:solidFill>
                          <a:latin typeface="+mn-lt"/>
                          <a:ea typeface="Calibri"/>
                          <a:cs typeface="Times New Roman"/>
                        </a:rPr>
                        <a:t>2 mm/m</a:t>
                      </a:r>
                      <a:endParaRPr lang="en-IN"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323528" y="188640"/>
            <a:ext cx="5256584" cy="1200329"/>
          </a:xfrm>
          <a:prstGeom prst="rect">
            <a:avLst/>
          </a:prstGeom>
          <a:noFill/>
          <a:ln>
            <a:solidFill>
              <a:srgbClr val="C00000"/>
            </a:solidFill>
          </a:ln>
        </p:spPr>
        <p:txBody>
          <a:bodyPr wrap="square" rtlCol="0">
            <a:spAutoFit/>
          </a:bodyPr>
          <a:lstStyle/>
          <a:p>
            <a:r>
              <a:rPr lang="en-US" sz="3600" b="1" dirty="0" smtClean="0">
                <a:solidFill>
                  <a:srgbClr val="C00000"/>
                </a:solidFill>
              </a:rPr>
              <a:t>PART D</a:t>
            </a:r>
          </a:p>
          <a:p>
            <a:r>
              <a:rPr lang="en-US" sz="3600" b="1" dirty="0" smtClean="0">
                <a:solidFill>
                  <a:srgbClr val="C00000"/>
                </a:solidFill>
              </a:rPr>
              <a:t>SGEDT Project/ Malaysia</a:t>
            </a:r>
            <a:endParaRPr lang="en-IN" sz="3600" b="1" dirty="0">
              <a:solidFill>
                <a:srgbClr val="C00000"/>
              </a:solidFill>
            </a:endParaRPr>
          </a:p>
        </p:txBody>
      </p:sp>
      <p:sp>
        <p:nvSpPr>
          <p:cNvPr id="4" name="TextBox 3"/>
          <p:cNvSpPr txBox="1"/>
          <p:nvPr/>
        </p:nvSpPr>
        <p:spPr>
          <a:xfrm>
            <a:off x="395538" y="1556792"/>
            <a:ext cx="4536502" cy="1200329"/>
          </a:xfrm>
          <a:prstGeom prst="rect">
            <a:avLst/>
          </a:prstGeom>
          <a:noFill/>
        </p:spPr>
        <p:txBody>
          <a:bodyPr wrap="square" rtlCol="0">
            <a:spAutoFit/>
          </a:bodyPr>
          <a:lstStyle/>
          <a:p>
            <a:r>
              <a:rPr lang="en-US" sz="2400" b="1" dirty="0" smtClean="0">
                <a:solidFill>
                  <a:schemeClr val="tx2"/>
                </a:solidFill>
              </a:rPr>
              <a:t>160 </a:t>
            </a:r>
            <a:r>
              <a:rPr lang="en-US" sz="2400" b="1" dirty="0" err="1" smtClean="0">
                <a:solidFill>
                  <a:schemeClr val="tx2"/>
                </a:solidFill>
              </a:rPr>
              <a:t>kmph</a:t>
            </a:r>
            <a:r>
              <a:rPr lang="en-US" sz="2400" b="1" dirty="0" smtClean="0">
                <a:solidFill>
                  <a:schemeClr val="tx2"/>
                </a:solidFill>
              </a:rPr>
              <a:t> on Meter Gauge; </a:t>
            </a:r>
          </a:p>
          <a:p>
            <a:r>
              <a:rPr lang="en-US" sz="2400" b="1" dirty="0" smtClean="0">
                <a:solidFill>
                  <a:schemeClr val="tx2"/>
                </a:solidFill>
              </a:rPr>
              <a:t>Equivalent to </a:t>
            </a:r>
          </a:p>
          <a:p>
            <a:r>
              <a:rPr lang="en-US" sz="2400" b="1" dirty="0" smtClean="0">
                <a:solidFill>
                  <a:schemeClr val="tx2"/>
                </a:solidFill>
              </a:rPr>
              <a:t>230-300 </a:t>
            </a:r>
            <a:r>
              <a:rPr lang="en-US" sz="2400" b="1" dirty="0" err="1" smtClean="0">
                <a:solidFill>
                  <a:schemeClr val="tx2"/>
                </a:solidFill>
              </a:rPr>
              <a:t>kmph</a:t>
            </a:r>
            <a:r>
              <a:rPr lang="en-US" sz="2400" b="1" dirty="0" smtClean="0">
                <a:solidFill>
                  <a:schemeClr val="tx2"/>
                </a:solidFill>
              </a:rPr>
              <a:t>  Standard Gauge</a:t>
            </a:r>
            <a:endParaRPr lang="en-IN" sz="2400" b="1" dirty="0">
              <a:solidFill>
                <a:schemeClr val="tx2"/>
              </a:solidFill>
            </a:endParaRPr>
          </a:p>
        </p:txBody>
      </p:sp>
      <p:pic>
        <p:nvPicPr>
          <p:cNvPr id="6" name="Picture 3" descr="E:\Site Photos &amp; Video\Photos\Site_02.08.2013\SRI_34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0092" y="44624"/>
            <a:ext cx="3612388"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5670" y="1988840"/>
            <a:ext cx="3774843" cy="3766044"/>
          </a:xfrm>
          <a:prstGeom prst="rect">
            <a:avLst/>
          </a:prstGeom>
        </p:spPr>
      </p:pic>
      <p:sp>
        <p:nvSpPr>
          <p:cNvPr id="2" name="TextBox 1"/>
          <p:cNvSpPr txBox="1"/>
          <p:nvPr/>
        </p:nvSpPr>
        <p:spPr>
          <a:xfrm>
            <a:off x="309104" y="260648"/>
            <a:ext cx="8583376" cy="954107"/>
          </a:xfrm>
          <a:prstGeom prst="rect">
            <a:avLst/>
          </a:prstGeom>
          <a:noFill/>
        </p:spPr>
        <p:txBody>
          <a:bodyPr wrap="square" rtlCol="0">
            <a:spAutoFit/>
          </a:bodyPr>
          <a:lstStyle/>
          <a:p>
            <a:r>
              <a:rPr lang="en-IN" sz="2800" b="1" dirty="0" smtClean="0">
                <a:solidFill>
                  <a:srgbClr val="C00000"/>
                </a:solidFill>
              </a:rPr>
              <a:t>Maintenance Tolerances for Semi High Speed Track </a:t>
            </a:r>
          </a:p>
          <a:p>
            <a:r>
              <a:rPr lang="en-IN" sz="2800" dirty="0" smtClean="0"/>
              <a:t>(EN 13848-5:2008, Annex. B)</a:t>
            </a:r>
            <a:endParaRPr lang="en-IN" sz="2800" dirty="0"/>
          </a:p>
        </p:txBody>
      </p:sp>
      <p:graphicFrame>
        <p:nvGraphicFramePr>
          <p:cNvPr id="3" name="Table 2"/>
          <p:cNvGraphicFramePr>
            <a:graphicFrameLocks noGrp="1"/>
          </p:cNvGraphicFramePr>
          <p:nvPr>
            <p:extLst>
              <p:ext uri="{D42A27DB-BD31-4B8C-83A1-F6EECF244321}">
                <p14:modId xmlns:p14="http://schemas.microsoft.com/office/powerpoint/2010/main" val="3742935385"/>
              </p:ext>
            </p:extLst>
          </p:nvPr>
        </p:nvGraphicFramePr>
        <p:xfrm>
          <a:off x="107504" y="1268760"/>
          <a:ext cx="5292081" cy="5617197"/>
        </p:xfrm>
        <a:graphic>
          <a:graphicData uri="http://schemas.openxmlformats.org/drawingml/2006/table">
            <a:tbl>
              <a:tblPr/>
              <a:tblGrid>
                <a:gridCol w="885980"/>
                <a:gridCol w="885980"/>
                <a:gridCol w="867164"/>
                <a:gridCol w="893173"/>
                <a:gridCol w="893173"/>
                <a:gridCol w="866611"/>
              </a:tblGrid>
              <a:tr h="569709">
                <a:tc rowSpan="2">
                  <a:txBody>
                    <a:bodyPr/>
                    <a:lstStyle/>
                    <a:p>
                      <a:pPr>
                        <a:lnSpc>
                          <a:spcPct val="115000"/>
                        </a:lnSpc>
                        <a:spcAft>
                          <a:spcPts val="0"/>
                        </a:spcAft>
                      </a:pPr>
                      <a:endParaRPr lang="en-IN"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IN" sz="2400" b="1" dirty="0">
                          <a:latin typeface="+mn-lt"/>
                          <a:ea typeface="Calibri"/>
                          <a:cs typeface="Times New Roman"/>
                        </a:rPr>
                        <a:t>Alignment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a:lnSpc>
                          <a:spcPct val="115000"/>
                        </a:lnSpc>
                        <a:spcAft>
                          <a:spcPts val="0"/>
                        </a:spcAft>
                      </a:pPr>
                      <a:r>
                        <a:rPr lang="en-IN" sz="2400" b="1" dirty="0">
                          <a:latin typeface="+mn-lt"/>
                          <a:ea typeface="Calibri"/>
                          <a:cs typeface="Times New Roman"/>
                        </a:rPr>
                        <a:t>Vertical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rowSpan="2">
                  <a:txBody>
                    <a:bodyPr/>
                    <a:lstStyle/>
                    <a:p>
                      <a:pPr>
                        <a:lnSpc>
                          <a:spcPct val="115000"/>
                        </a:lnSpc>
                        <a:spcAft>
                          <a:spcPts val="0"/>
                        </a:spcAft>
                      </a:pPr>
                      <a:r>
                        <a:rPr lang="en-IN" sz="2400" b="1" dirty="0">
                          <a:latin typeface="+mn-lt"/>
                          <a:ea typeface="Calibri"/>
                          <a:cs typeface="Times New Roman"/>
                        </a:rPr>
                        <a:t>Twist</a:t>
                      </a:r>
                    </a:p>
                    <a:p>
                      <a:pPr>
                        <a:lnSpc>
                          <a:spcPct val="115000"/>
                        </a:lnSpc>
                        <a:spcAft>
                          <a:spcPts val="0"/>
                        </a:spcAft>
                      </a:pPr>
                      <a:r>
                        <a:rPr lang="en-IN" sz="2400" dirty="0">
                          <a:latin typeface="+mn-lt"/>
                          <a:ea typeface="Calibri"/>
                          <a:cs typeface="Times New Roman"/>
                        </a:rPr>
                        <a:t>( 3 m base)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7773">
                <a:tc vMerge="1">
                  <a:txBody>
                    <a:bodyPr/>
                    <a:lstStyle/>
                    <a:p>
                      <a:endParaRPr lang="en-IN"/>
                    </a:p>
                  </a:txBody>
                  <a:tcPr/>
                </a:tc>
                <a:tc>
                  <a:txBody>
                    <a:bodyPr/>
                    <a:lstStyle/>
                    <a:p>
                      <a:pPr>
                        <a:lnSpc>
                          <a:spcPct val="115000"/>
                        </a:lnSpc>
                        <a:spcAft>
                          <a:spcPts val="0"/>
                        </a:spcAft>
                      </a:pPr>
                      <a:r>
                        <a:rPr lang="en-IN" sz="2400" dirty="0">
                          <a:latin typeface="+mn-lt"/>
                          <a:ea typeface="Calibri"/>
                          <a:cs typeface="Times New Roman"/>
                        </a:rPr>
                        <a:t>Individual peak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dirty="0">
                          <a:latin typeface="+mn-lt"/>
                          <a:ea typeface="Calibri"/>
                          <a:cs typeface="Times New Roman"/>
                        </a:rPr>
                        <a:t>St. dev (200m);</a:t>
                      </a:r>
                    </a:p>
                    <a:p>
                      <a:pPr>
                        <a:lnSpc>
                          <a:spcPct val="115000"/>
                        </a:lnSpc>
                        <a:spcAft>
                          <a:spcPts val="0"/>
                        </a:spcAft>
                      </a:pPr>
                      <a:r>
                        <a:rPr lang="en-IN" sz="2400" dirty="0">
                          <a:latin typeface="+mn-lt"/>
                          <a:ea typeface="Calibri"/>
                          <a:cs typeface="Times New Roman"/>
                        </a:rPr>
                        <a:t> 0-25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dirty="0">
                          <a:latin typeface="+mn-lt"/>
                          <a:ea typeface="Calibri"/>
                          <a:cs typeface="Times New Roman"/>
                        </a:rPr>
                        <a:t>Individual peak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dirty="0">
                          <a:latin typeface="+mn-lt"/>
                          <a:ea typeface="Calibri"/>
                          <a:cs typeface="Times New Roman"/>
                        </a:rPr>
                        <a:t>St. dev (200m);</a:t>
                      </a:r>
                    </a:p>
                    <a:p>
                      <a:pPr>
                        <a:lnSpc>
                          <a:spcPct val="115000"/>
                        </a:lnSpc>
                        <a:spcAft>
                          <a:spcPts val="0"/>
                        </a:spcAft>
                      </a:pPr>
                      <a:r>
                        <a:rPr lang="en-IN" sz="2400" dirty="0">
                          <a:latin typeface="+mn-lt"/>
                          <a:ea typeface="Calibri"/>
                          <a:cs typeface="Times New Roman"/>
                        </a:rPr>
                        <a:t> 0-25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r>
              <a:tr h="1237149">
                <a:tc>
                  <a:txBody>
                    <a:bodyPr/>
                    <a:lstStyle/>
                    <a:p>
                      <a:pPr>
                        <a:lnSpc>
                          <a:spcPct val="115000"/>
                        </a:lnSpc>
                        <a:spcAft>
                          <a:spcPts val="0"/>
                        </a:spcAft>
                      </a:pPr>
                      <a:r>
                        <a:rPr lang="en-IN" sz="2400" b="1" dirty="0">
                          <a:latin typeface="+mn-lt"/>
                          <a:ea typeface="Calibri"/>
                          <a:cs typeface="Times New Roman"/>
                        </a:rPr>
                        <a:t>130-160 </a:t>
                      </a:r>
                      <a:r>
                        <a:rPr lang="en-IN" sz="2400" b="1" dirty="0" err="1">
                          <a:latin typeface="+mn-lt"/>
                          <a:ea typeface="Calibri"/>
                          <a:cs typeface="Times New Roman"/>
                        </a:rPr>
                        <a:t>kmph</a:t>
                      </a:r>
                      <a:endParaRPr lang="en-IN"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b="1" dirty="0">
                          <a:latin typeface="+mn-lt"/>
                          <a:ea typeface="Calibri"/>
                          <a:cs typeface="Times New Roman"/>
                        </a:rPr>
                        <a:t>6 – 9 </a:t>
                      </a:r>
                      <a:endParaRPr lang="en-IN" sz="2400" b="1" dirty="0" smtClean="0">
                        <a:latin typeface="+mn-lt"/>
                        <a:ea typeface="Calibri"/>
                        <a:cs typeface="Times New Roman"/>
                      </a:endParaRPr>
                    </a:p>
                    <a:p>
                      <a:pPr>
                        <a:lnSpc>
                          <a:spcPct val="115000"/>
                        </a:lnSpc>
                        <a:spcAft>
                          <a:spcPts val="0"/>
                        </a:spcAft>
                      </a:pPr>
                      <a:r>
                        <a:rPr lang="en-IN" sz="2400" b="1" dirty="0" smtClean="0">
                          <a:latin typeface="+mn-lt"/>
                          <a:ea typeface="Calibri"/>
                          <a:cs typeface="Times New Roman"/>
                        </a:rPr>
                        <a:t>mm</a:t>
                      </a:r>
                      <a:endParaRPr lang="en-IN"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b="1" dirty="0">
                          <a:latin typeface="+mn-lt"/>
                          <a:ea typeface="Calibri"/>
                          <a:cs typeface="Times New Roman"/>
                        </a:rPr>
                        <a:t>1.0 - 1.3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b="1" dirty="0">
                          <a:latin typeface="+mn-lt"/>
                          <a:ea typeface="Calibri"/>
                          <a:cs typeface="Times New Roman"/>
                        </a:rPr>
                        <a:t>8 – 15 </a:t>
                      </a:r>
                      <a:endParaRPr lang="en-IN" sz="2400" b="1" dirty="0" smtClean="0">
                        <a:latin typeface="+mn-lt"/>
                        <a:ea typeface="Calibri"/>
                        <a:cs typeface="Times New Roman"/>
                      </a:endParaRPr>
                    </a:p>
                    <a:p>
                      <a:pPr>
                        <a:lnSpc>
                          <a:spcPct val="115000"/>
                        </a:lnSpc>
                        <a:spcAft>
                          <a:spcPts val="0"/>
                        </a:spcAft>
                      </a:pPr>
                      <a:r>
                        <a:rPr lang="en-IN" sz="2400" b="1" dirty="0" smtClean="0">
                          <a:latin typeface="+mn-lt"/>
                          <a:ea typeface="Calibri"/>
                          <a:cs typeface="Times New Roman"/>
                        </a:rPr>
                        <a:t>mm</a:t>
                      </a:r>
                      <a:endParaRPr lang="en-IN"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b="1" dirty="0">
                          <a:latin typeface="+mn-lt"/>
                          <a:ea typeface="Calibri"/>
                          <a:cs typeface="Times New Roman"/>
                        </a:rPr>
                        <a:t>1.4 - 2.4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n-IN" sz="2400" b="1" dirty="0">
                          <a:latin typeface="+mn-lt"/>
                          <a:ea typeface="Calibri"/>
                          <a:cs typeface="Times New Roman"/>
                        </a:rPr>
                        <a:t> </a:t>
                      </a:r>
                    </a:p>
                    <a:p>
                      <a:pPr>
                        <a:lnSpc>
                          <a:spcPct val="115000"/>
                        </a:lnSpc>
                        <a:spcAft>
                          <a:spcPts val="0"/>
                        </a:spcAft>
                      </a:pPr>
                      <a:r>
                        <a:rPr lang="en-IN" sz="2400" b="1" dirty="0">
                          <a:latin typeface="+mn-lt"/>
                          <a:ea typeface="Calibri"/>
                          <a:cs typeface="Times New Roman"/>
                        </a:rPr>
                        <a:t>4 mm /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7149">
                <a:tc>
                  <a:txBody>
                    <a:bodyPr/>
                    <a:lstStyle/>
                    <a:p>
                      <a:pPr>
                        <a:lnSpc>
                          <a:spcPct val="115000"/>
                        </a:lnSpc>
                        <a:spcAft>
                          <a:spcPts val="0"/>
                        </a:spcAft>
                      </a:pPr>
                      <a:r>
                        <a:rPr lang="en-IN" sz="2400">
                          <a:latin typeface="+mn-lt"/>
                          <a:ea typeface="Calibri"/>
                          <a:cs typeface="Times New Roman"/>
                        </a:rPr>
                        <a:t>160-230 kmph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dirty="0">
                          <a:latin typeface="+mn-lt"/>
                          <a:ea typeface="Calibri"/>
                          <a:cs typeface="Times New Roman"/>
                        </a:rPr>
                        <a:t>5 – 8 </a:t>
                      </a:r>
                      <a:endParaRPr lang="en-IN" sz="2400" dirty="0" smtClean="0">
                        <a:latin typeface="+mn-lt"/>
                        <a:ea typeface="Calibri"/>
                        <a:cs typeface="Times New Roman"/>
                      </a:endParaRPr>
                    </a:p>
                    <a:p>
                      <a:pPr>
                        <a:lnSpc>
                          <a:spcPct val="115000"/>
                        </a:lnSpc>
                        <a:spcAft>
                          <a:spcPts val="0"/>
                        </a:spcAft>
                      </a:pPr>
                      <a:r>
                        <a:rPr lang="en-IN" sz="2400" dirty="0" smtClean="0">
                          <a:latin typeface="+mn-lt"/>
                          <a:ea typeface="Calibri"/>
                          <a:cs typeface="Times New Roman"/>
                        </a:rPr>
                        <a:t>mm</a:t>
                      </a:r>
                      <a:endParaRPr lang="en-IN"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a:latin typeface="+mn-lt"/>
                          <a:ea typeface="Calibri"/>
                          <a:cs typeface="Times New Roman"/>
                        </a:rPr>
                        <a:t>0.8 - 1.1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dirty="0">
                          <a:latin typeface="+mn-lt"/>
                          <a:ea typeface="Calibri"/>
                          <a:cs typeface="Times New Roman"/>
                        </a:rPr>
                        <a:t>7 – 12 </a:t>
                      </a:r>
                      <a:endParaRPr lang="en-IN" sz="2400" dirty="0" smtClean="0">
                        <a:latin typeface="+mn-lt"/>
                        <a:ea typeface="Calibri"/>
                        <a:cs typeface="Times New Roman"/>
                      </a:endParaRPr>
                    </a:p>
                    <a:p>
                      <a:pPr>
                        <a:lnSpc>
                          <a:spcPct val="115000"/>
                        </a:lnSpc>
                        <a:spcAft>
                          <a:spcPts val="0"/>
                        </a:spcAft>
                      </a:pPr>
                      <a:r>
                        <a:rPr lang="en-IN" sz="2400" dirty="0" smtClean="0">
                          <a:latin typeface="+mn-lt"/>
                          <a:ea typeface="Calibri"/>
                          <a:cs typeface="Times New Roman"/>
                        </a:rPr>
                        <a:t>mm</a:t>
                      </a:r>
                      <a:endParaRPr lang="en-IN"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dirty="0">
                          <a:latin typeface="+mn-lt"/>
                          <a:ea typeface="Calibri"/>
                          <a:cs typeface="Times New Roman"/>
                        </a:rPr>
                        <a:t>1.2 - 1.9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Kumar Harish\Desktop\SGDT\Misc\Progress\151020121014.jpg"/>
          <p:cNvPicPr/>
          <p:nvPr/>
        </p:nvPicPr>
        <p:blipFill>
          <a:blip r:embed="rId3" cstate="print"/>
          <a:srcRect/>
          <a:stretch>
            <a:fillRect/>
          </a:stretch>
        </p:blipFill>
        <p:spPr bwMode="auto">
          <a:xfrm>
            <a:off x="6156176" y="4662402"/>
            <a:ext cx="2664296" cy="2078967"/>
          </a:xfrm>
          <a:prstGeom prst="rect">
            <a:avLst/>
          </a:prstGeom>
          <a:noFill/>
        </p:spPr>
      </p:pic>
      <p:sp>
        <p:nvSpPr>
          <p:cNvPr id="2" name="TextBox 1"/>
          <p:cNvSpPr txBox="1"/>
          <p:nvPr/>
        </p:nvSpPr>
        <p:spPr>
          <a:xfrm>
            <a:off x="0" y="764704"/>
            <a:ext cx="9144000" cy="4985980"/>
          </a:xfrm>
          <a:prstGeom prst="rect">
            <a:avLst/>
          </a:prstGeom>
          <a:noFill/>
        </p:spPr>
        <p:txBody>
          <a:bodyPr wrap="square" rtlCol="0">
            <a:spAutoFit/>
          </a:bodyPr>
          <a:lstStyle/>
          <a:p>
            <a:pPr lvl="0"/>
            <a:r>
              <a:rPr lang="en-US" sz="2800" b="1" dirty="0" smtClean="0">
                <a:solidFill>
                  <a:srgbClr val="002060"/>
                </a:solidFill>
              </a:rPr>
              <a:t> High Standard Initial Track Laying</a:t>
            </a:r>
          </a:p>
          <a:p>
            <a:pPr lvl="0"/>
            <a:r>
              <a:rPr lang="en-US" b="1" dirty="0" smtClean="0"/>
              <a:t>   	</a:t>
            </a:r>
            <a:r>
              <a:rPr lang="en-US" sz="2400" b="1" dirty="0" smtClean="0"/>
              <a:t>GPS controlled survey, CWR track, </a:t>
            </a:r>
            <a:r>
              <a:rPr lang="en-IN" sz="2400" b="1" dirty="0" smtClean="0"/>
              <a:t>less stiff 9 mm R/pad 	(stiffness &lt;100 </a:t>
            </a:r>
            <a:r>
              <a:rPr lang="en-IN" sz="2400" b="1" dirty="0" err="1" smtClean="0"/>
              <a:t>kn</a:t>
            </a:r>
            <a:r>
              <a:rPr lang="en-IN" sz="2400" b="1" dirty="0" smtClean="0"/>
              <a:t>/mm) and elastic resilient fittings, Heavy 	sleepers</a:t>
            </a:r>
          </a:p>
          <a:p>
            <a:pPr lvl="0"/>
            <a:endParaRPr lang="en-IN" sz="2400" b="1" dirty="0" smtClean="0"/>
          </a:p>
          <a:p>
            <a:pPr lvl="0"/>
            <a:endParaRPr lang="en-US" sz="2400" b="1" dirty="0" smtClean="0"/>
          </a:p>
          <a:p>
            <a:pPr lvl="0">
              <a:buFont typeface="Wingdings" pitchFamily="2" charset="2"/>
              <a:buChar char="q"/>
            </a:pPr>
            <a:endParaRPr lang="en-US" sz="2400" b="1" dirty="0" smtClean="0"/>
          </a:p>
          <a:p>
            <a:pPr lvl="0">
              <a:buFont typeface="Wingdings" pitchFamily="2" charset="2"/>
              <a:buChar char="q"/>
            </a:pPr>
            <a:endParaRPr lang="en-US" sz="2400" b="1" dirty="0" smtClean="0"/>
          </a:p>
          <a:p>
            <a:pPr lvl="0">
              <a:buFont typeface="Wingdings" pitchFamily="2" charset="2"/>
              <a:buChar char="q"/>
            </a:pPr>
            <a:endParaRPr lang="en-US" sz="2400" b="1" dirty="0" smtClean="0"/>
          </a:p>
          <a:p>
            <a:r>
              <a:rPr lang="en-IN" sz="2800" b="1" dirty="0" smtClean="0">
                <a:solidFill>
                  <a:srgbClr val="002060"/>
                </a:solidFill>
              </a:rPr>
              <a:t> Fully weldable, fully Canted T/O assembly</a:t>
            </a:r>
          </a:p>
          <a:p>
            <a:pPr>
              <a:buFont typeface="Wingdings" pitchFamily="2" charset="2"/>
              <a:buChar char="q"/>
            </a:pPr>
            <a:endParaRPr lang="en-US" sz="2800" b="1" dirty="0" smtClean="0">
              <a:solidFill>
                <a:srgbClr val="002060"/>
              </a:solidFill>
            </a:endParaRPr>
          </a:p>
          <a:p>
            <a:pPr lvl="0"/>
            <a:r>
              <a:rPr lang="en-IN" sz="2400" b="1" dirty="0" smtClean="0"/>
              <a:t> </a:t>
            </a:r>
          </a:p>
          <a:p>
            <a:endParaRPr lang="en-IN" dirty="0"/>
          </a:p>
        </p:txBody>
      </p:sp>
      <p:sp>
        <p:nvSpPr>
          <p:cNvPr id="22" name="TextBox 21"/>
          <p:cNvSpPr txBox="1"/>
          <p:nvPr/>
        </p:nvSpPr>
        <p:spPr>
          <a:xfrm>
            <a:off x="827584" y="46366"/>
            <a:ext cx="8041560" cy="646331"/>
          </a:xfrm>
          <a:prstGeom prst="rect">
            <a:avLst/>
          </a:prstGeom>
          <a:noFill/>
        </p:spPr>
        <p:txBody>
          <a:bodyPr wrap="none" rtlCol="0">
            <a:spAutoFit/>
          </a:bodyPr>
          <a:lstStyle/>
          <a:p>
            <a:r>
              <a:rPr lang="en-US" sz="3600" b="1" u="sng" dirty="0" smtClean="0">
                <a:solidFill>
                  <a:srgbClr val="C00000"/>
                </a:solidFill>
              </a:rPr>
              <a:t>SGEDT /Malaysia: Semi High Speed Track</a:t>
            </a:r>
            <a:endParaRPr lang="en-IN" sz="3600" b="1" u="sng" dirty="0">
              <a:solidFill>
                <a:srgbClr val="C00000"/>
              </a:solidFill>
            </a:endParaRPr>
          </a:p>
        </p:txBody>
      </p:sp>
      <p:pic>
        <p:nvPicPr>
          <p:cNvPr id="6" name="Picture 4" descr="12621 Exploded"/>
          <p:cNvPicPr>
            <a:picLocks noChangeAspect="1" noChangeArrowheads="1"/>
          </p:cNvPicPr>
          <p:nvPr/>
        </p:nvPicPr>
        <p:blipFill>
          <a:blip r:embed="rId4" cstate="print"/>
          <a:srcRect/>
          <a:stretch>
            <a:fillRect/>
          </a:stretch>
        </p:blipFill>
        <p:spPr bwMode="auto">
          <a:xfrm>
            <a:off x="5220072" y="2060851"/>
            <a:ext cx="2592288" cy="2088232"/>
          </a:xfrm>
          <a:prstGeom prst="rect">
            <a:avLst/>
          </a:prstGeom>
          <a:noFill/>
          <a:ln w="9525">
            <a:noFill/>
            <a:miter lim="800000"/>
            <a:headEnd/>
            <a:tailEnd/>
          </a:ln>
        </p:spPr>
      </p:pic>
      <p:pic>
        <p:nvPicPr>
          <p:cNvPr id="7" name="Picture 6" descr="fastclip"/>
          <p:cNvPicPr>
            <a:picLocks noChangeAspect="1" noChangeArrowheads="1"/>
          </p:cNvPicPr>
          <p:nvPr/>
        </p:nvPicPr>
        <p:blipFill>
          <a:blip r:embed="rId5" cstate="print"/>
          <a:srcRect/>
          <a:stretch>
            <a:fillRect/>
          </a:stretch>
        </p:blipFill>
        <p:spPr bwMode="auto">
          <a:xfrm>
            <a:off x="2315068" y="2060849"/>
            <a:ext cx="2832996" cy="2088233"/>
          </a:xfrm>
          <a:prstGeom prst="rect">
            <a:avLst/>
          </a:prstGeom>
          <a:noFill/>
          <a:ln w="9525">
            <a:noFill/>
            <a:miter lim="800000"/>
            <a:headEnd/>
            <a:tailEnd/>
          </a:ln>
        </p:spPr>
      </p:pic>
      <p:pic>
        <p:nvPicPr>
          <p:cNvPr id="8" name="Picture 7" descr="F:\SGEDT Project Photos\SRI_3654.JPG"/>
          <p:cNvPicPr/>
          <p:nvPr/>
        </p:nvPicPr>
        <p:blipFill rotWithShape="1">
          <a:blip r:embed="rId6" cstate="print"/>
          <a:srcRect t="35040"/>
          <a:stretch/>
        </p:blipFill>
        <p:spPr bwMode="auto">
          <a:xfrm>
            <a:off x="611560" y="4662401"/>
            <a:ext cx="2895600" cy="20789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75494"/>
            <a:ext cx="8640960" cy="5693866"/>
          </a:xfrm>
          <a:prstGeom prst="rect">
            <a:avLst/>
          </a:prstGeom>
          <a:noFill/>
        </p:spPr>
        <p:txBody>
          <a:bodyPr wrap="square" rtlCol="0">
            <a:spAutoFit/>
          </a:bodyPr>
          <a:lstStyle/>
          <a:p>
            <a:pPr marL="457200" lvl="0" indent="-457200">
              <a:buFont typeface="Arial" panose="020B0604020202020204" pitchFamily="34" charset="0"/>
              <a:buChar char="•"/>
            </a:pPr>
            <a:r>
              <a:rPr lang="en-US" sz="2800" b="1" dirty="0" smtClean="0"/>
              <a:t>No Level Crossings</a:t>
            </a:r>
          </a:p>
          <a:p>
            <a:pPr marL="914400" lvl="1" indent="-457200">
              <a:buFont typeface="Courier New" panose="02070309020205020404" pitchFamily="49" charset="0"/>
              <a:buChar char="o"/>
            </a:pPr>
            <a:r>
              <a:rPr lang="en-US" sz="2800" b="1" dirty="0" smtClean="0"/>
              <a:t>Pedestrian Bridge / </a:t>
            </a:r>
          </a:p>
          <a:p>
            <a:pPr marL="914400" lvl="1" indent="-457200">
              <a:buFont typeface="Courier New" panose="02070309020205020404" pitchFamily="49" charset="0"/>
              <a:buChar char="o"/>
            </a:pPr>
            <a:r>
              <a:rPr lang="en-US" sz="2800" b="1" dirty="0" smtClean="0"/>
              <a:t>Motor Cycle cum</a:t>
            </a:r>
          </a:p>
          <a:p>
            <a:pPr marL="914400" lvl="1" indent="-457200">
              <a:buFont typeface="Courier New" panose="02070309020205020404" pitchFamily="49" charset="0"/>
              <a:buChar char="o"/>
            </a:pPr>
            <a:r>
              <a:rPr lang="en-US" sz="2800" b="1" dirty="0" smtClean="0"/>
              <a:t>Pedestrian Bridge</a:t>
            </a:r>
          </a:p>
          <a:p>
            <a:pPr marL="914400" lvl="1" indent="-457200">
              <a:buFont typeface="Courier New" panose="02070309020205020404" pitchFamily="49" charset="0"/>
              <a:buChar char="o"/>
            </a:pPr>
            <a:r>
              <a:rPr lang="en-US" sz="2800" b="1" dirty="0" smtClean="0"/>
              <a:t>(9 Nos. in 100 km)</a:t>
            </a:r>
          </a:p>
          <a:p>
            <a:pPr lvl="0"/>
            <a:r>
              <a:rPr lang="en-US" sz="2800" b="1" dirty="0" smtClean="0"/>
              <a:t>	</a:t>
            </a:r>
          </a:p>
          <a:p>
            <a:pPr lvl="0"/>
            <a:endParaRPr lang="en-US" sz="2800" b="1" dirty="0" smtClean="0"/>
          </a:p>
          <a:p>
            <a:pPr lvl="0"/>
            <a:endParaRPr lang="en-US" sz="2800" b="1" dirty="0" smtClean="0"/>
          </a:p>
          <a:p>
            <a:pPr lvl="0"/>
            <a:endParaRPr lang="en-US" sz="2800" b="1" dirty="0" smtClean="0"/>
          </a:p>
          <a:p>
            <a:pPr marL="457200" lvl="0" indent="-457200">
              <a:buFont typeface="Arial" panose="020B0604020202020204" pitchFamily="34" charset="0"/>
              <a:buChar char="•"/>
            </a:pPr>
            <a:r>
              <a:rPr lang="en-US" sz="2800" b="1" dirty="0" smtClean="0"/>
              <a:t>Throughout Track Side Drains</a:t>
            </a:r>
          </a:p>
          <a:p>
            <a:pPr marL="457200" lvl="0" indent="-457200">
              <a:buFont typeface="Arial" panose="020B0604020202020204" pitchFamily="34" charset="0"/>
              <a:buChar char="•"/>
            </a:pPr>
            <a:r>
              <a:rPr lang="en-IN" sz="2800" b="1" dirty="0" smtClean="0"/>
              <a:t>Advance Mechanised Track Maintenance</a:t>
            </a:r>
          </a:p>
          <a:p>
            <a:pPr marL="457200" lvl="0" indent="-457200">
              <a:buFont typeface="Arial" panose="020B0604020202020204" pitchFamily="34" charset="0"/>
              <a:buChar char="•"/>
            </a:pPr>
            <a:r>
              <a:rPr lang="en-US" sz="2800" b="1" dirty="0" smtClean="0"/>
              <a:t>(Spatial curve measuring system, ALC)</a:t>
            </a:r>
          </a:p>
          <a:p>
            <a:pPr marL="457200" indent="-457200">
              <a:buFont typeface="Arial" panose="020B0604020202020204" pitchFamily="34" charset="0"/>
              <a:buChar char="•"/>
            </a:pPr>
            <a:r>
              <a:rPr lang="en-IN" sz="2800" b="1" dirty="0" smtClean="0"/>
              <a:t>Track tamping with Absolute Co-ordinate System</a:t>
            </a:r>
          </a:p>
        </p:txBody>
      </p:sp>
      <p:pic>
        <p:nvPicPr>
          <p:cNvPr id="3" name="Picture 2" descr="C:\Users\PC-2\Desktop\RESOURCES\SGEDT Photos\DSC_0232.JPG"/>
          <p:cNvPicPr/>
          <p:nvPr/>
        </p:nvPicPr>
        <p:blipFill>
          <a:blip r:embed="rId3" cstate="print"/>
          <a:srcRect/>
          <a:stretch>
            <a:fillRect/>
          </a:stretch>
        </p:blipFill>
        <p:spPr bwMode="auto">
          <a:xfrm>
            <a:off x="4202508" y="980728"/>
            <a:ext cx="4689972" cy="3456384"/>
          </a:xfrm>
          <a:prstGeom prst="rect">
            <a:avLst/>
          </a:prstGeom>
          <a:noFill/>
          <a:ln w="9525">
            <a:noFill/>
            <a:miter lim="800000"/>
            <a:headEnd/>
            <a:tailEnd/>
          </a:ln>
        </p:spPr>
      </p:pic>
      <p:sp>
        <p:nvSpPr>
          <p:cNvPr id="6" name="Rectangle 5"/>
          <p:cNvSpPr/>
          <p:nvPr/>
        </p:nvSpPr>
        <p:spPr>
          <a:xfrm>
            <a:off x="827584" y="332656"/>
            <a:ext cx="7982955" cy="646331"/>
          </a:xfrm>
          <a:prstGeom prst="rect">
            <a:avLst/>
          </a:prstGeom>
        </p:spPr>
        <p:txBody>
          <a:bodyPr wrap="none">
            <a:spAutoFit/>
          </a:bodyPr>
          <a:lstStyle/>
          <a:p>
            <a:r>
              <a:rPr lang="en-US" sz="3600" b="1" u="sng" dirty="0">
                <a:solidFill>
                  <a:srgbClr val="C00000"/>
                </a:solidFill>
              </a:rPr>
              <a:t>SGEDT /Malaysia: Semi High Speed Track</a:t>
            </a:r>
            <a:endParaRPr lang="en-IN" sz="3600" b="1" u="sng"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C00000"/>
                </a:solidFill>
              </a:rPr>
              <a:t>SGEDT /Malaysia: </a:t>
            </a:r>
            <a:r>
              <a:rPr lang="en-US" u="sng" dirty="0" smtClean="0">
                <a:solidFill>
                  <a:srgbClr val="C00000"/>
                </a:solidFill>
              </a:rPr>
              <a:t>System</a:t>
            </a:r>
            <a:endParaRPr lang="en-IN"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751513" y="4077072"/>
            <a:ext cx="3888431" cy="2592287"/>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692696"/>
            <a:ext cx="8028384" cy="3213864"/>
          </a:xfrm>
          <a:prstGeom prst="rect">
            <a:avLst/>
          </a:prstGeom>
        </p:spPr>
      </p:pic>
      <p:pic>
        <p:nvPicPr>
          <p:cNvPr id="13" name="Picture 12" descr="E:\Site Photos &amp; Video\Photos\Site_02.08.2013\SRI_3440.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4077072"/>
            <a:ext cx="3600400" cy="2520280"/>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31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Site Photos &amp; Video\Innugration ceremony 24.05.2011\IMG_525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9377" r="2982"/>
          <a:stretch/>
        </p:blipFill>
        <p:spPr bwMode="auto">
          <a:xfrm>
            <a:off x="25438" y="-2385"/>
            <a:ext cx="9118562" cy="679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1619672" y="4441175"/>
            <a:ext cx="6420568" cy="1508105"/>
          </a:xfrm>
          <a:prstGeom prst="rect">
            <a:avLst/>
          </a:prstGeom>
          <a:noFill/>
          <a:ln>
            <a:noFill/>
          </a:ln>
        </p:spPr>
        <p:txBody>
          <a:bodyPr wrap="square" lIns="91440" tIns="45720" rIns="91440" bIns="45720">
            <a:spAutoFit/>
          </a:bodyPr>
          <a:lstStyle/>
          <a:p>
            <a:pPr algn="ctr"/>
            <a:r>
              <a:rPr lang="en-US" sz="9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Thank YOU</a:t>
            </a:r>
            <a:endParaRPr lang="en-US" sz="9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ppt_w</p:attrName>
                                        </p:attrNameLst>
                                      </p:cBhvr>
                                      <p:tavLst>
                                        <p:tav tm="0" fmla="#ppt_w*sin(2.5*pi*$)">
                                          <p:val>
                                            <p:fltVal val="0"/>
                                          </p:val>
                                        </p:tav>
                                        <p:tav tm="100000">
                                          <p:val>
                                            <p:fltVal val="1"/>
                                          </p:val>
                                        </p:tav>
                                      </p:tavLst>
                                    </p:anim>
                                    <p:anim calcmode="lin" valueType="num">
                                      <p:cBhvr>
                                        <p:cTn id="9" dur="3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96287873"/>
              </p:ext>
            </p:extLst>
          </p:nvPr>
        </p:nvGraphicFramePr>
        <p:xfrm>
          <a:off x="144016" y="1052736"/>
          <a:ext cx="889248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483770" y="188642"/>
            <a:ext cx="4774127" cy="646331"/>
          </a:xfrm>
          <a:prstGeom prst="rect">
            <a:avLst/>
          </a:prstGeom>
          <a:noFill/>
          <a:ln>
            <a:noFill/>
          </a:ln>
        </p:spPr>
        <p:txBody>
          <a:bodyPr wrap="none" rtlCol="0">
            <a:spAutoFit/>
          </a:bodyPr>
          <a:lstStyle/>
          <a:p>
            <a:r>
              <a:rPr lang="en-US" sz="3600" b="1" dirty="0" smtClean="0">
                <a:solidFill>
                  <a:srgbClr val="FF0000"/>
                </a:solidFill>
              </a:rPr>
              <a:t>PRESENTATION SCHEME</a:t>
            </a:r>
            <a:endParaRPr lang="en-IN"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a:ln>
            <a:solidFill>
              <a:schemeClr val="bg1"/>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en-US" u="sng" dirty="0" smtClean="0">
                <a:solidFill>
                  <a:srgbClr val="FF0000"/>
                </a:solidFill>
              </a:rPr>
              <a:t/>
            </a:r>
            <a:br>
              <a:rPr lang="en-US" u="sng" dirty="0" smtClean="0">
                <a:solidFill>
                  <a:srgbClr val="FF0000"/>
                </a:solidFill>
              </a:rPr>
            </a:br>
            <a:r>
              <a:rPr lang="en-US" b="1" u="sng" dirty="0" smtClean="0">
                <a:solidFill>
                  <a:srgbClr val="FF0000"/>
                </a:solidFill>
              </a:rPr>
              <a:t>PART A</a:t>
            </a:r>
            <a:r>
              <a:rPr lang="en-US" sz="4000" u="sng" dirty="0" smtClean="0">
                <a:solidFill>
                  <a:srgbClr val="FF0000"/>
                </a:solidFill>
                <a:latin typeface="Arial Narrow" pitchFamily="34" charset="0"/>
              </a:rPr>
              <a:t>: </a:t>
            </a:r>
            <a:r>
              <a:rPr lang="en-US" sz="4000" b="1" u="sng" dirty="0" smtClean="0">
                <a:solidFill>
                  <a:srgbClr val="FF0000"/>
                </a:solidFill>
                <a:latin typeface="Arial Narrow" pitchFamily="34" charset="0"/>
              </a:rPr>
              <a:t>Conventional Vs. High Speed Track</a:t>
            </a:r>
            <a:r>
              <a:rPr lang="en-US" u="sng" dirty="0" smtClean="0">
                <a:solidFill>
                  <a:srgbClr val="FF0000"/>
                </a:solidFill>
              </a:rPr>
              <a:t/>
            </a:r>
            <a:br>
              <a:rPr lang="en-US" u="sng" dirty="0" smtClean="0">
                <a:solidFill>
                  <a:srgbClr val="FF0000"/>
                </a:solidFill>
              </a:rPr>
            </a:br>
            <a:endParaRPr lang="en-US" u="sng" dirty="0">
              <a:solidFill>
                <a:srgbClr val="FF0000"/>
              </a:solidFill>
            </a:endParaRPr>
          </a:p>
        </p:txBody>
      </p:sp>
      <p:pic>
        <p:nvPicPr>
          <p:cNvPr id="1027" name="Picture 3"/>
          <p:cNvPicPr>
            <a:picLocks noGrp="1" noChangeAspect="1" noChangeArrowheads="1"/>
          </p:cNvPicPr>
          <p:nvPr>
            <p:ph sz="half" idx="1"/>
          </p:nvPr>
        </p:nvPicPr>
        <p:blipFill>
          <a:blip r:embed="rId3" cstate="print"/>
          <a:srcRect/>
          <a:stretch>
            <a:fillRect/>
          </a:stretch>
        </p:blipFill>
        <p:spPr bwMode="auto">
          <a:xfrm>
            <a:off x="755576" y="1412777"/>
            <a:ext cx="3240360" cy="3001673"/>
          </a:xfrm>
          <a:prstGeom prst="rect">
            <a:avLst/>
          </a:prstGeom>
          <a:noFill/>
          <a:ln w="9525">
            <a:noFill/>
            <a:miter lim="800000"/>
            <a:headEnd/>
            <a:tailEnd/>
          </a:ln>
          <a:effectLst/>
        </p:spPr>
      </p:pic>
      <p:pic>
        <p:nvPicPr>
          <p:cNvPr id="1028" name="Picture 4"/>
          <p:cNvPicPr>
            <a:picLocks noGrp="1" noChangeAspect="1" noChangeArrowheads="1"/>
          </p:cNvPicPr>
          <p:nvPr>
            <p:ph sz="half" idx="2"/>
          </p:nvPr>
        </p:nvPicPr>
        <p:blipFill>
          <a:blip r:embed="rId4" cstate="print"/>
          <a:srcRect/>
          <a:stretch>
            <a:fillRect/>
          </a:stretch>
        </p:blipFill>
        <p:spPr bwMode="auto">
          <a:xfrm>
            <a:off x="5220072" y="1316765"/>
            <a:ext cx="3396198" cy="2976331"/>
          </a:xfrm>
          <a:prstGeom prst="rect">
            <a:avLst/>
          </a:prstGeom>
          <a:noFill/>
          <a:ln w="9525">
            <a:noFill/>
            <a:miter lim="800000"/>
            <a:headEnd/>
            <a:tailEnd/>
          </a:ln>
          <a:effectLst/>
        </p:spPr>
      </p:pic>
      <p:sp>
        <p:nvSpPr>
          <p:cNvPr id="6" name="Rectangle 5"/>
          <p:cNvSpPr/>
          <p:nvPr/>
        </p:nvSpPr>
        <p:spPr>
          <a:xfrm>
            <a:off x="179512" y="4389107"/>
            <a:ext cx="4392488" cy="1815882"/>
          </a:xfrm>
          <a:prstGeom prst="rect">
            <a:avLst/>
          </a:prstGeom>
        </p:spPr>
        <p:txBody>
          <a:bodyPr wrap="square">
            <a:spAutoFit/>
          </a:bodyPr>
          <a:lstStyle/>
          <a:p>
            <a:pPr>
              <a:buFont typeface="Wingdings" pitchFamily="2" charset="2"/>
              <a:buChar char="Ø"/>
            </a:pPr>
            <a:r>
              <a:rPr lang="en-US" sz="2800" dirty="0" smtClean="0">
                <a:latin typeface="Arial Narrow" pitchFamily="34" charset="0"/>
              </a:rPr>
              <a:t>Load Transfer (Layer by layer), on principle of Stress Reduction</a:t>
            </a:r>
          </a:p>
          <a:p>
            <a:pPr>
              <a:buFont typeface="Wingdings" pitchFamily="2" charset="2"/>
              <a:buChar char="Ø"/>
            </a:pPr>
            <a:r>
              <a:rPr lang="en-US" sz="2800" dirty="0" smtClean="0">
                <a:latin typeface="Arial Narrow" pitchFamily="34" charset="0"/>
              </a:rPr>
              <a:t>Quasi-static forces on Curves</a:t>
            </a:r>
          </a:p>
        </p:txBody>
      </p:sp>
      <p:sp>
        <p:nvSpPr>
          <p:cNvPr id="9" name="TextBox 8"/>
          <p:cNvSpPr txBox="1"/>
          <p:nvPr/>
        </p:nvSpPr>
        <p:spPr>
          <a:xfrm>
            <a:off x="4572000" y="4389107"/>
            <a:ext cx="4525598" cy="1815882"/>
          </a:xfrm>
          <a:prstGeom prst="rect">
            <a:avLst/>
          </a:prstGeom>
          <a:noFill/>
        </p:spPr>
        <p:txBody>
          <a:bodyPr wrap="none" rtlCol="0">
            <a:spAutoFit/>
          </a:bodyPr>
          <a:lstStyle/>
          <a:p>
            <a:pPr>
              <a:buFont typeface="Wingdings" pitchFamily="2" charset="2"/>
              <a:buChar char="Ø"/>
            </a:pPr>
            <a:r>
              <a:rPr lang="en-US" sz="2800" dirty="0" smtClean="0">
                <a:latin typeface="Arial Narrow" pitchFamily="34" charset="0"/>
              </a:rPr>
              <a:t>Load generated at Rail –Wheel</a:t>
            </a:r>
          </a:p>
          <a:p>
            <a:pPr>
              <a:buFont typeface="Wingdings" pitchFamily="2" charset="2"/>
              <a:buChar char="Ø"/>
            </a:pPr>
            <a:r>
              <a:rPr lang="en-US" sz="2800" dirty="0" smtClean="0">
                <a:latin typeface="Arial Narrow" pitchFamily="34" charset="0"/>
              </a:rPr>
              <a:t>Dynamic Load</a:t>
            </a:r>
          </a:p>
          <a:p>
            <a:r>
              <a:rPr lang="en-US" sz="2800" dirty="0" smtClean="0">
                <a:latin typeface="Arial Narrow" pitchFamily="34" charset="0"/>
              </a:rPr>
              <a:t>    Low frequency steady state </a:t>
            </a:r>
          </a:p>
          <a:p>
            <a:r>
              <a:rPr lang="en-US" sz="2800" dirty="0" smtClean="0">
                <a:latin typeface="Arial Narrow" pitchFamily="34" charset="0"/>
              </a:rPr>
              <a:t>    High frequency impact load </a:t>
            </a:r>
            <a:endParaRPr lang="en-US" sz="28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285853" y="1829693"/>
            <a:ext cx="1714512" cy="1384995"/>
          </a:xfrm>
          <a:prstGeom prst="rect">
            <a:avLst/>
          </a:prstGeom>
          <a:solidFill>
            <a:srgbClr val="FFC000"/>
          </a:solidFill>
        </p:spPr>
        <p:txBody>
          <a:bodyPr wrap="square" rtlCol="0">
            <a:spAutoFit/>
          </a:bodyPr>
          <a:lstStyle/>
          <a:p>
            <a:r>
              <a:rPr lang="en-US" sz="2800" b="1" i="1" dirty="0" smtClean="0">
                <a:latin typeface="Arial Narrow" pitchFamily="34" charset="0"/>
              </a:rPr>
              <a:t>Rail –Wheel Interaction</a:t>
            </a:r>
            <a:endParaRPr lang="en-US" sz="2800" b="1" i="1" dirty="0">
              <a:latin typeface="Arial Narrow" pitchFamily="34" charset="0"/>
            </a:endParaRPr>
          </a:p>
        </p:txBody>
      </p:sp>
      <p:sp>
        <p:nvSpPr>
          <p:cNvPr id="19" name="TextBox 18"/>
          <p:cNvSpPr txBox="1"/>
          <p:nvPr/>
        </p:nvSpPr>
        <p:spPr>
          <a:xfrm>
            <a:off x="3214679" y="1785925"/>
            <a:ext cx="1714512" cy="1815882"/>
          </a:xfrm>
          <a:prstGeom prst="rect">
            <a:avLst/>
          </a:prstGeom>
          <a:solidFill>
            <a:srgbClr val="FFC000"/>
          </a:solidFill>
        </p:spPr>
        <p:txBody>
          <a:bodyPr wrap="square" rtlCol="0">
            <a:spAutoFit/>
          </a:bodyPr>
          <a:lstStyle/>
          <a:p>
            <a:r>
              <a:rPr lang="en-US" sz="2800" b="1" i="1" dirty="0" smtClean="0">
                <a:latin typeface="Arial Narrow" pitchFamily="34" charset="0"/>
              </a:rPr>
              <a:t>Rail – Weld &amp;</a:t>
            </a:r>
          </a:p>
          <a:p>
            <a:r>
              <a:rPr lang="en-US" sz="2800" b="1" i="1" dirty="0" smtClean="0">
                <a:latin typeface="Arial Narrow" pitchFamily="34" charset="0"/>
              </a:rPr>
              <a:t>Rolling Defects</a:t>
            </a:r>
            <a:endParaRPr lang="en-US" sz="2800" b="1" i="1" dirty="0">
              <a:latin typeface="Arial Narrow" pitchFamily="34" charset="0"/>
            </a:endParaRPr>
          </a:p>
        </p:txBody>
      </p:sp>
      <p:sp>
        <p:nvSpPr>
          <p:cNvPr id="20" name="TextBox 19"/>
          <p:cNvSpPr txBox="1"/>
          <p:nvPr/>
        </p:nvSpPr>
        <p:spPr>
          <a:xfrm>
            <a:off x="5072067" y="1785925"/>
            <a:ext cx="1571636" cy="1815882"/>
          </a:xfrm>
          <a:prstGeom prst="rect">
            <a:avLst/>
          </a:prstGeom>
          <a:solidFill>
            <a:srgbClr val="FFC000"/>
          </a:solidFill>
        </p:spPr>
        <p:txBody>
          <a:bodyPr wrap="square" rtlCol="0">
            <a:spAutoFit/>
          </a:bodyPr>
          <a:lstStyle/>
          <a:p>
            <a:r>
              <a:rPr lang="en-US" sz="2800" b="1" i="1" dirty="0" smtClean="0">
                <a:latin typeface="Arial Narrow" pitchFamily="34" charset="0"/>
              </a:rPr>
              <a:t>Rail Burnt / </a:t>
            </a:r>
            <a:br>
              <a:rPr lang="en-US" sz="2800" b="1" i="1" dirty="0" smtClean="0">
                <a:latin typeface="Arial Narrow" pitchFamily="34" charset="0"/>
              </a:rPr>
            </a:br>
            <a:r>
              <a:rPr lang="en-US" sz="2800" b="1" i="1" dirty="0" smtClean="0">
                <a:latin typeface="Arial Narrow" pitchFamily="34" charset="0"/>
              </a:rPr>
              <a:t>Squats etc.</a:t>
            </a:r>
            <a:endParaRPr lang="en-US" sz="2800" b="1" i="1" dirty="0">
              <a:latin typeface="Arial Narrow" pitchFamily="34" charset="0"/>
            </a:endParaRPr>
          </a:p>
        </p:txBody>
      </p:sp>
      <p:sp>
        <p:nvSpPr>
          <p:cNvPr id="21" name="TextBox 20"/>
          <p:cNvSpPr txBox="1"/>
          <p:nvPr/>
        </p:nvSpPr>
        <p:spPr>
          <a:xfrm>
            <a:off x="6786611" y="1785927"/>
            <a:ext cx="2143108" cy="2246769"/>
          </a:xfrm>
          <a:prstGeom prst="rect">
            <a:avLst/>
          </a:prstGeom>
          <a:solidFill>
            <a:srgbClr val="FFC000"/>
          </a:solidFill>
        </p:spPr>
        <p:txBody>
          <a:bodyPr wrap="square" rtlCol="0">
            <a:spAutoFit/>
          </a:bodyPr>
          <a:lstStyle/>
          <a:p>
            <a:r>
              <a:rPr lang="en-US" sz="2800" b="1" i="1" dirty="0" smtClean="0">
                <a:latin typeface="Arial Narrow" pitchFamily="34" charset="0"/>
              </a:rPr>
              <a:t>Long Misalignment</a:t>
            </a:r>
            <a:br>
              <a:rPr lang="en-US" sz="2800" b="1" i="1" dirty="0" smtClean="0">
                <a:latin typeface="Arial Narrow" pitchFamily="34" charset="0"/>
              </a:rPr>
            </a:br>
            <a:r>
              <a:rPr lang="en-US" sz="2800" b="1" i="1" dirty="0" smtClean="0">
                <a:latin typeface="Arial Narrow" pitchFamily="34" charset="0"/>
              </a:rPr>
              <a:t>Formation /</a:t>
            </a:r>
          </a:p>
          <a:p>
            <a:r>
              <a:rPr lang="en-US" sz="2800" b="1" i="1" dirty="0" smtClean="0">
                <a:latin typeface="Arial Narrow" pitchFamily="34" charset="0"/>
              </a:rPr>
              <a:t>Ballast Settlement</a:t>
            </a:r>
            <a:endParaRPr lang="en-US" sz="2800" b="1" i="1" dirty="0">
              <a:latin typeface="Arial Narrow" pitchFamily="34" charset="0"/>
            </a:endParaRPr>
          </a:p>
        </p:txBody>
      </p:sp>
      <p:graphicFrame>
        <p:nvGraphicFramePr>
          <p:cNvPr id="8" name="Diagram 7"/>
          <p:cNvGraphicFramePr/>
          <p:nvPr>
            <p:extLst>
              <p:ext uri="{D42A27DB-BD31-4B8C-83A1-F6EECF244321}">
                <p14:modId xmlns:p14="http://schemas.microsoft.com/office/powerpoint/2010/main" val="3857234690"/>
              </p:ext>
            </p:extLst>
          </p:nvPr>
        </p:nvGraphicFramePr>
        <p:xfrm>
          <a:off x="1000133" y="857233"/>
          <a:ext cx="7929586" cy="1214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p:cNvCxnSpPr/>
          <p:nvPr/>
        </p:nvCxnSpPr>
        <p:spPr>
          <a:xfrm>
            <a:off x="1000101" y="1071547"/>
            <a:ext cx="7929618"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1692097722"/>
              </p:ext>
            </p:extLst>
          </p:nvPr>
        </p:nvGraphicFramePr>
        <p:xfrm>
          <a:off x="1142976" y="4143380"/>
          <a:ext cx="7643867" cy="2468880"/>
        </p:xfrm>
        <a:graphic>
          <a:graphicData uri="http://schemas.openxmlformats.org/drawingml/2006/table">
            <a:tbl>
              <a:tblPr firstRow="1" bandRow="1">
                <a:effectLst>
                  <a:innerShdw blurRad="114300">
                    <a:prstClr val="black"/>
                  </a:innerShdw>
                </a:effectLst>
                <a:tableStyleId>{073A0DAA-6AF3-43AB-8588-CEC1D06C72B9}</a:tableStyleId>
              </a:tblPr>
              <a:tblGrid>
                <a:gridCol w="2071702"/>
                <a:gridCol w="1866048"/>
                <a:gridCol w="1775847"/>
                <a:gridCol w="1930270"/>
              </a:tblGrid>
              <a:tr h="822960">
                <a:tc>
                  <a:txBody>
                    <a:bodyPr/>
                    <a:lstStyle/>
                    <a:p>
                      <a:pPr algn="ctr"/>
                      <a:r>
                        <a:rPr lang="en-US" sz="2400" dirty="0" smtClean="0">
                          <a:latin typeface="Arial Narrow" pitchFamily="34" charset="0"/>
                        </a:rPr>
                        <a:t>f</a:t>
                      </a:r>
                      <a:r>
                        <a:rPr lang="en-US" sz="2400" baseline="0" dirty="0" smtClean="0">
                          <a:latin typeface="Arial Narrow" pitchFamily="34" charset="0"/>
                        </a:rPr>
                        <a:t> = 100 -1000 Hz</a:t>
                      </a:r>
                      <a:endParaRPr lang="en-US" sz="2400" dirty="0">
                        <a:latin typeface="Arial Narrow" pitchFamily="34" charset="0"/>
                      </a:endParaRPr>
                    </a:p>
                  </a:txBody>
                  <a:tcPr/>
                </a:tc>
                <a:tc>
                  <a:txBody>
                    <a:bodyPr/>
                    <a:lstStyle/>
                    <a:p>
                      <a:pPr algn="ctr"/>
                      <a:r>
                        <a:rPr lang="en-US" sz="2400" dirty="0" smtClean="0">
                          <a:latin typeface="Arial Narrow" pitchFamily="34" charset="0"/>
                        </a:rPr>
                        <a:t>f</a:t>
                      </a:r>
                      <a:r>
                        <a:rPr lang="en-US" sz="2400" baseline="0" dirty="0" smtClean="0">
                          <a:latin typeface="Arial Narrow" pitchFamily="34" charset="0"/>
                        </a:rPr>
                        <a:t> = 20-120 Hz</a:t>
                      </a:r>
                      <a:endParaRPr lang="en-US" sz="2400" dirty="0">
                        <a:latin typeface="Arial Narrow" pitchFamily="34" charset="0"/>
                      </a:endParaRPr>
                    </a:p>
                  </a:txBody>
                  <a:tcPr/>
                </a:tc>
                <a:tc>
                  <a:txBody>
                    <a:bodyPr/>
                    <a:lstStyle/>
                    <a:p>
                      <a:pPr algn="ctr"/>
                      <a:r>
                        <a:rPr lang="en-US" sz="2400" dirty="0" smtClean="0">
                          <a:latin typeface="Arial Narrow" pitchFamily="34" charset="0"/>
                        </a:rPr>
                        <a:t>f</a:t>
                      </a:r>
                      <a:r>
                        <a:rPr lang="en-US" sz="2400" baseline="0" dirty="0" smtClean="0">
                          <a:latin typeface="Arial Narrow" pitchFamily="34" charset="0"/>
                        </a:rPr>
                        <a:t> = 5-20 Hz</a:t>
                      </a:r>
                      <a:endParaRPr lang="en-US" sz="2400" dirty="0">
                        <a:latin typeface="Arial Narrow" pitchFamily="34" charset="0"/>
                      </a:endParaRPr>
                    </a:p>
                  </a:txBody>
                  <a:tcPr/>
                </a:tc>
                <a:tc>
                  <a:txBody>
                    <a:bodyPr/>
                    <a:lstStyle/>
                    <a:p>
                      <a:pPr algn="ctr"/>
                      <a:r>
                        <a:rPr lang="en-US" sz="2400" dirty="0" smtClean="0">
                          <a:latin typeface="Arial Narrow" pitchFamily="34" charset="0"/>
                        </a:rPr>
                        <a:t>f</a:t>
                      </a:r>
                      <a:r>
                        <a:rPr lang="en-US" sz="2400" baseline="0" dirty="0" smtClean="0">
                          <a:latin typeface="Arial Narrow" pitchFamily="34" charset="0"/>
                        </a:rPr>
                        <a:t> = 0.5 – 5 Hz</a:t>
                      </a:r>
                    </a:p>
                    <a:p>
                      <a:pPr algn="ctr"/>
                      <a:endParaRPr lang="en-US" sz="2400" dirty="0">
                        <a:latin typeface="Arial Narrow" pitchFamily="34" charset="0"/>
                      </a:endParaRPr>
                    </a:p>
                  </a:txBody>
                  <a:tcPr/>
                </a:tc>
              </a:tr>
              <a:tr h="822960">
                <a:tc>
                  <a:txBody>
                    <a:bodyPr/>
                    <a:lstStyle/>
                    <a:p>
                      <a:pPr algn="ctr"/>
                      <a:r>
                        <a:rPr lang="en-US" sz="2400" b="1" dirty="0" smtClean="0">
                          <a:latin typeface="Arial Narrow" pitchFamily="34" charset="0"/>
                        </a:rPr>
                        <a:t>Rail Wheel Contact</a:t>
                      </a:r>
                      <a:endParaRPr lang="en-US" sz="2400" b="1" dirty="0">
                        <a:latin typeface="Arial Narrow" pitchFamily="34" charset="0"/>
                      </a:endParaRPr>
                    </a:p>
                  </a:txBody>
                  <a:tcPr/>
                </a:tc>
                <a:tc>
                  <a:txBody>
                    <a:bodyPr/>
                    <a:lstStyle/>
                    <a:p>
                      <a:pPr algn="ctr"/>
                      <a:r>
                        <a:rPr lang="en-US" sz="2400" b="1" dirty="0" smtClean="0">
                          <a:latin typeface="Arial Narrow" pitchFamily="34" charset="0"/>
                        </a:rPr>
                        <a:t>Wheels</a:t>
                      </a:r>
                      <a:endParaRPr lang="en-US" sz="2400" b="1" dirty="0">
                        <a:latin typeface="Arial Narrow" pitchFamily="34" charset="0"/>
                      </a:endParaRPr>
                    </a:p>
                  </a:txBody>
                  <a:tcPr/>
                </a:tc>
                <a:tc>
                  <a:txBody>
                    <a:bodyPr/>
                    <a:lstStyle/>
                    <a:p>
                      <a:pPr algn="ctr"/>
                      <a:r>
                        <a:rPr lang="en-US" sz="2400" b="1" dirty="0" smtClean="0">
                          <a:latin typeface="Arial Narrow" pitchFamily="34" charset="0"/>
                        </a:rPr>
                        <a:t>Bogie</a:t>
                      </a:r>
                      <a:endParaRPr lang="en-US" sz="2400" b="1" dirty="0">
                        <a:latin typeface="Arial Narrow" pitchFamily="34" charset="0"/>
                      </a:endParaRPr>
                    </a:p>
                  </a:txBody>
                  <a:tcPr/>
                </a:tc>
                <a:tc>
                  <a:txBody>
                    <a:bodyPr/>
                    <a:lstStyle/>
                    <a:p>
                      <a:pPr algn="ctr"/>
                      <a:r>
                        <a:rPr lang="en-US" sz="2400" b="1" dirty="0" smtClean="0">
                          <a:latin typeface="Arial Narrow" pitchFamily="34" charset="0"/>
                        </a:rPr>
                        <a:t>Sprung Mass</a:t>
                      </a:r>
                    </a:p>
                    <a:p>
                      <a:pPr algn="ctr"/>
                      <a:endParaRPr lang="en-US" sz="2400" b="1" dirty="0">
                        <a:latin typeface="Arial Narrow" pitchFamily="34" charset="0"/>
                      </a:endParaRPr>
                    </a:p>
                  </a:txBody>
                  <a:tcPr/>
                </a:tc>
              </a:tr>
              <a:tr h="822960">
                <a:tc gridSpan="3">
                  <a:txBody>
                    <a:bodyPr/>
                    <a:lstStyle/>
                    <a:p>
                      <a:pPr algn="ctr"/>
                      <a:r>
                        <a:rPr lang="en-US" sz="2400" b="1" dirty="0" smtClean="0">
                          <a:solidFill>
                            <a:srgbClr val="C00000"/>
                          </a:solidFill>
                          <a:latin typeface="Arial Narrow" pitchFamily="34" charset="0"/>
                        </a:rPr>
                        <a:t>Safety</a:t>
                      </a:r>
                      <a:endParaRPr lang="en-US" sz="2400" b="1" dirty="0">
                        <a:solidFill>
                          <a:srgbClr val="C00000"/>
                        </a:solidFill>
                        <a:latin typeface="Arial Narrow" pitchFamily="34" charset="0"/>
                      </a:endParaRPr>
                    </a:p>
                  </a:txBody>
                  <a:tcPr anchor="ctr">
                    <a:solidFill>
                      <a:srgbClr val="92D050"/>
                    </a:solidFill>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2400" b="1" dirty="0" smtClean="0">
                          <a:solidFill>
                            <a:srgbClr val="C00000"/>
                          </a:solidFill>
                          <a:latin typeface="Arial Narrow" pitchFamily="34" charset="0"/>
                        </a:rPr>
                        <a:t>Passenger Comfort</a:t>
                      </a:r>
                      <a:endParaRPr lang="en-US" sz="2400" b="1" dirty="0">
                        <a:solidFill>
                          <a:srgbClr val="C00000"/>
                        </a:solidFill>
                        <a:latin typeface="Arial Narrow" pitchFamily="34" charset="0"/>
                      </a:endParaRPr>
                    </a:p>
                  </a:txBody>
                  <a:tcPr anchor="ctr">
                    <a:solidFill>
                      <a:srgbClr val="92D050"/>
                    </a:solidFill>
                  </a:tcPr>
                </a:tc>
              </a:tr>
            </a:tbl>
          </a:graphicData>
        </a:graphic>
      </p:graphicFrame>
      <p:cxnSp>
        <p:nvCxnSpPr>
          <p:cNvPr id="22" name="Straight Arrow Connector 21"/>
          <p:cNvCxnSpPr/>
          <p:nvPr/>
        </p:nvCxnSpPr>
        <p:spPr>
          <a:xfrm rot="16200000" flipH="1">
            <a:off x="-1785983" y="3857629"/>
            <a:ext cx="5572167" cy="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60438" y="164638"/>
            <a:ext cx="6867265" cy="646331"/>
          </a:xfrm>
          <a:prstGeom prst="rect">
            <a:avLst/>
          </a:prstGeom>
          <a:noFill/>
        </p:spPr>
        <p:txBody>
          <a:bodyPr wrap="none" rtlCol="0">
            <a:spAutoFit/>
          </a:bodyPr>
          <a:lstStyle/>
          <a:p>
            <a:r>
              <a:rPr lang="en-US" sz="3600" b="1" dirty="0" smtClean="0">
                <a:solidFill>
                  <a:srgbClr val="FF0000"/>
                </a:solidFill>
                <a:latin typeface="Arial Narrow" pitchFamily="34" charset="0"/>
              </a:rPr>
              <a:t>WAVE LENGTH OF IRREGULARITIES</a:t>
            </a:r>
            <a:endParaRPr lang="en-US" sz="3600" b="1" dirty="0">
              <a:solidFill>
                <a:srgbClr val="FF0000"/>
              </a:solidFill>
              <a:latin typeface="Arial Narrow" pitchFamily="34" charset="0"/>
            </a:endParaRPr>
          </a:p>
        </p:txBody>
      </p:sp>
      <p:sp>
        <p:nvSpPr>
          <p:cNvPr id="13" name="TextBox 12"/>
          <p:cNvSpPr txBox="1"/>
          <p:nvPr/>
        </p:nvSpPr>
        <p:spPr>
          <a:xfrm>
            <a:off x="357158" y="1142986"/>
            <a:ext cx="372218" cy="584775"/>
          </a:xfrm>
          <a:prstGeom prst="rect">
            <a:avLst/>
          </a:prstGeom>
          <a:noFill/>
        </p:spPr>
        <p:txBody>
          <a:bodyPr wrap="none" rtlCol="0">
            <a:spAutoFit/>
          </a:bodyPr>
          <a:lstStyle/>
          <a:p>
            <a:r>
              <a:rPr lang="el-GR" sz="3200" b="1" dirty="0" smtClean="0">
                <a:latin typeface="Arial Narrow" pitchFamily="34" charset="0"/>
              </a:rPr>
              <a:t>λ</a:t>
            </a:r>
            <a:endParaRPr lang="en-US" sz="3200" b="1" dirty="0">
              <a:latin typeface="Arial Narrow" pitchFamily="34" charset="0"/>
            </a:endParaRPr>
          </a:p>
        </p:txBody>
      </p:sp>
      <p:sp>
        <p:nvSpPr>
          <p:cNvPr id="15" name="TextBox 14"/>
          <p:cNvSpPr txBox="1"/>
          <p:nvPr/>
        </p:nvSpPr>
        <p:spPr>
          <a:xfrm>
            <a:off x="417472" y="4143382"/>
            <a:ext cx="296876" cy="584775"/>
          </a:xfrm>
          <a:prstGeom prst="rect">
            <a:avLst/>
          </a:prstGeom>
          <a:noFill/>
        </p:spPr>
        <p:txBody>
          <a:bodyPr wrap="none" rtlCol="0">
            <a:spAutoFit/>
          </a:bodyPr>
          <a:lstStyle/>
          <a:p>
            <a:r>
              <a:rPr lang="en-US" sz="3200" b="1" dirty="0" smtClean="0">
                <a:latin typeface="Arial Narrow" pitchFamily="34" charset="0"/>
              </a:rPr>
              <a:t>f</a:t>
            </a:r>
            <a:endParaRPr lang="en-US" sz="3200" dirty="0">
              <a:latin typeface="Arial Narrow" pitchFamily="34" charset="0"/>
            </a:endParaRPr>
          </a:p>
        </p:txBody>
      </p:sp>
      <p:sp>
        <p:nvSpPr>
          <p:cNvPr id="16" name="TextBox 15"/>
          <p:cNvSpPr txBox="1"/>
          <p:nvPr/>
        </p:nvSpPr>
        <p:spPr>
          <a:xfrm>
            <a:off x="-32" y="2214555"/>
            <a:ext cx="1067921" cy="523220"/>
          </a:xfrm>
          <a:prstGeom prst="rect">
            <a:avLst/>
          </a:prstGeom>
          <a:noFill/>
        </p:spPr>
        <p:txBody>
          <a:bodyPr wrap="none" rtlCol="0">
            <a:spAutoFit/>
          </a:bodyPr>
          <a:lstStyle/>
          <a:p>
            <a:r>
              <a:rPr lang="en-US" sz="2800" b="1" dirty="0" smtClean="0">
                <a:latin typeface="Arial Narrow" pitchFamily="34" charset="0"/>
              </a:rPr>
              <a:t>Cause</a:t>
            </a:r>
            <a:endParaRPr lang="en-US" sz="2800" b="1" dirty="0">
              <a:latin typeface="Arial Narrow" pitchFamily="34" charset="0"/>
            </a:endParaRPr>
          </a:p>
        </p:txBody>
      </p:sp>
      <p:sp>
        <p:nvSpPr>
          <p:cNvPr id="17" name="TextBox 16"/>
          <p:cNvSpPr txBox="1"/>
          <p:nvPr/>
        </p:nvSpPr>
        <p:spPr>
          <a:xfrm>
            <a:off x="-32" y="5500703"/>
            <a:ext cx="1018227" cy="523220"/>
          </a:xfrm>
          <a:prstGeom prst="rect">
            <a:avLst/>
          </a:prstGeom>
          <a:noFill/>
        </p:spPr>
        <p:txBody>
          <a:bodyPr wrap="none" rtlCol="0">
            <a:spAutoFit/>
          </a:bodyPr>
          <a:lstStyle/>
          <a:p>
            <a:r>
              <a:rPr lang="en-US" sz="2800" b="1" dirty="0" smtClean="0">
                <a:latin typeface="Arial Narrow" pitchFamily="34" charset="0"/>
              </a:rPr>
              <a:t>Affect</a:t>
            </a:r>
            <a:endParaRPr lang="en-US" sz="28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Graphic spid="8" grpId="0">
        <p:bldAsOne/>
      </p:bldGraphic>
      <p:bldP spid="13"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166959"/>
            <a:ext cx="8858280" cy="646331"/>
          </a:xfrm>
          <a:prstGeom prst="rect">
            <a:avLst/>
          </a:prstGeom>
          <a:noFill/>
        </p:spPr>
        <p:txBody>
          <a:bodyPr wrap="square" numCol="1" rtlCol="0">
            <a:spAutoFit/>
          </a:bodyPr>
          <a:lstStyle/>
          <a:p>
            <a:r>
              <a:rPr lang="en-IN" sz="3600" b="1" u="sng" dirty="0">
                <a:solidFill>
                  <a:srgbClr val="FF0000"/>
                </a:solidFill>
                <a:latin typeface="Arial Narrow" pitchFamily="34" charset="0"/>
              </a:rPr>
              <a:t>Short Wave Defects </a:t>
            </a:r>
          </a:p>
        </p:txBody>
      </p:sp>
      <p:sp>
        <p:nvSpPr>
          <p:cNvPr id="5" name="Rectangle 4"/>
          <p:cNvSpPr/>
          <p:nvPr/>
        </p:nvSpPr>
        <p:spPr>
          <a:xfrm>
            <a:off x="179512" y="1220755"/>
            <a:ext cx="4032448" cy="5262979"/>
          </a:xfrm>
          <a:prstGeom prst="rect">
            <a:avLst/>
          </a:prstGeom>
        </p:spPr>
        <p:txBody>
          <a:bodyPr wrap="square">
            <a:spAutoFit/>
          </a:bodyPr>
          <a:lstStyle/>
          <a:p>
            <a:r>
              <a:rPr lang="en-IN" sz="2400" dirty="0"/>
              <a:t>1</a:t>
            </a:r>
            <a:r>
              <a:rPr lang="en-IN" sz="2400" dirty="0" smtClean="0"/>
              <a:t>) Short wave defects are:</a:t>
            </a:r>
          </a:p>
          <a:p>
            <a:pPr lvl="1"/>
            <a:r>
              <a:rPr lang="en-IN" sz="2400" dirty="0" smtClean="0"/>
              <a:t>surface </a:t>
            </a:r>
            <a:r>
              <a:rPr lang="en-IN" sz="2400" dirty="0"/>
              <a:t>irregularities, corrugations, poor weld geometry etc</a:t>
            </a:r>
            <a:r>
              <a:rPr lang="en-IN" sz="2400" dirty="0" smtClean="0"/>
              <a:t>.</a:t>
            </a:r>
          </a:p>
          <a:p>
            <a:pPr lvl="1"/>
            <a:endParaRPr lang="en-IN" sz="2400" dirty="0"/>
          </a:p>
          <a:p>
            <a:r>
              <a:rPr lang="en-IN" sz="2400" dirty="0" smtClean="0"/>
              <a:t>2) Related </a:t>
            </a:r>
            <a:r>
              <a:rPr lang="en-IN" sz="2400" dirty="0"/>
              <a:t>with Rail - Wheel interaction</a:t>
            </a:r>
            <a:r>
              <a:rPr lang="en-IN" sz="2400" dirty="0" smtClean="0"/>
              <a:t>.</a:t>
            </a:r>
          </a:p>
          <a:p>
            <a:endParaRPr lang="en-IN" sz="2400" dirty="0"/>
          </a:p>
          <a:p>
            <a:r>
              <a:rPr lang="en-IN" sz="2400" dirty="0"/>
              <a:t>3</a:t>
            </a:r>
            <a:r>
              <a:rPr lang="en-IN" sz="2400" dirty="0" smtClean="0"/>
              <a:t>) Short </a:t>
            </a:r>
            <a:r>
              <a:rPr lang="en-IN" sz="2400" dirty="0"/>
              <a:t>wavelength defects are managed at a bogie level</a:t>
            </a:r>
            <a:r>
              <a:rPr lang="en-IN" sz="2400" dirty="0" smtClean="0"/>
              <a:t>.</a:t>
            </a:r>
          </a:p>
          <a:p>
            <a:endParaRPr lang="en-IN" sz="2400" dirty="0" smtClean="0"/>
          </a:p>
          <a:p>
            <a:r>
              <a:rPr lang="en-IN" sz="2400" dirty="0"/>
              <a:t>4) Solution to Short wave defects : </a:t>
            </a:r>
            <a:r>
              <a:rPr lang="en-IN" sz="2400" dirty="0" smtClean="0"/>
              <a:t>High </a:t>
            </a:r>
            <a:r>
              <a:rPr lang="en-IN" sz="2400" dirty="0"/>
              <a:t>Speed Rail Grinding Wheel </a:t>
            </a:r>
            <a:r>
              <a:rPr lang="en-IN" sz="2400" dirty="0" smtClean="0"/>
              <a:t>Scanner</a:t>
            </a:r>
            <a:endParaRPr lang="en-IN" sz="24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7800"/>
          <a:stretch/>
        </p:blipFill>
        <p:spPr>
          <a:xfrm>
            <a:off x="4211960" y="1196752"/>
            <a:ext cx="4653136" cy="237626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472" y="3573016"/>
            <a:ext cx="45720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0"/>
            <a:ext cx="9036496" cy="4093428"/>
          </a:xfrm>
          <a:prstGeom prst="rect">
            <a:avLst/>
          </a:prstGeom>
          <a:noFill/>
        </p:spPr>
        <p:txBody>
          <a:bodyPr wrap="square" rtlCol="0">
            <a:spAutoFit/>
          </a:bodyPr>
          <a:lstStyle/>
          <a:p>
            <a:r>
              <a:rPr lang="en-IN" sz="3600" b="1" u="sng" dirty="0" smtClean="0">
                <a:solidFill>
                  <a:srgbClr val="FF0000"/>
                </a:solidFill>
                <a:latin typeface="Arial Narrow" pitchFamily="34" charset="0"/>
              </a:rPr>
              <a:t>LONG WAVE DEFECTS</a:t>
            </a:r>
          </a:p>
          <a:p>
            <a:endParaRPr lang="en-US" sz="2800" u="sng" dirty="0" smtClean="0">
              <a:latin typeface="Arial Narrow" pitchFamily="34" charset="0"/>
            </a:endParaRPr>
          </a:p>
          <a:p>
            <a:pPr marL="514350" indent="-514350" algn="just">
              <a:buFont typeface="+mj-lt"/>
              <a:buAutoNum type="arabicParenR"/>
            </a:pPr>
            <a:r>
              <a:rPr lang="en-IN" sz="2800" b="1" dirty="0" smtClean="0">
                <a:latin typeface="Arial Narrow" pitchFamily="34" charset="0"/>
              </a:rPr>
              <a:t>Caused due to ballast/formation settlements </a:t>
            </a:r>
          </a:p>
          <a:p>
            <a:pPr marL="514350" indent="-514350" algn="just">
              <a:buFont typeface="+mj-lt"/>
              <a:buAutoNum type="arabicParenR"/>
            </a:pPr>
            <a:r>
              <a:rPr lang="en-IN" sz="2800" b="1" dirty="0" smtClean="0">
                <a:latin typeface="Arial Narrow" pitchFamily="34" charset="0"/>
              </a:rPr>
              <a:t>Related with Vehicle - Track interaction. </a:t>
            </a:r>
            <a:endParaRPr lang="en-IN" sz="2800" dirty="0" smtClean="0">
              <a:latin typeface="Arial Narrow" pitchFamily="34" charset="0"/>
            </a:endParaRPr>
          </a:p>
          <a:p>
            <a:pPr marL="514350" lvl="0" indent="-514350" algn="just">
              <a:buFont typeface="+mj-lt"/>
              <a:buAutoNum type="arabicParenR"/>
            </a:pPr>
            <a:r>
              <a:rPr lang="en-IN" sz="2800" b="1" dirty="0" smtClean="0">
                <a:latin typeface="Arial Narrow" pitchFamily="34" charset="0"/>
              </a:rPr>
              <a:t>Any forcing frequency generated at rail-wheel interaction, within the range of 0.5-10 Hz, is considered critical for the rolling stocks. </a:t>
            </a:r>
            <a:endParaRPr lang="en-US" sz="2800" dirty="0" smtClean="0">
              <a:latin typeface="Arial Narrow" pitchFamily="34" charset="0"/>
            </a:endParaRPr>
          </a:p>
          <a:p>
            <a:pPr marL="514350" indent="-514350"/>
            <a:r>
              <a:rPr lang="en-IN" sz="2800" b="1" dirty="0" smtClean="0">
                <a:latin typeface="Arial Narrow" pitchFamily="34" charset="0"/>
              </a:rPr>
              <a:t>4)   Measurement of long wave defects by</a:t>
            </a:r>
            <a:r>
              <a:rPr lang="en-IN" sz="2800" dirty="0" smtClean="0">
                <a:latin typeface="Arial Narrow" pitchFamily="34" charset="0"/>
              </a:rPr>
              <a:t>, </a:t>
            </a:r>
            <a:endParaRPr lang="en-US" sz="2800" dirty="0" smtClean="0">
              <a:latin typeface="Arial Narrow" pitchFamily="34" charset="0"/>
            </a:endParaRPr>
          </a:p>
          <a:p>
            <a:pPr lvl="1"/>
            <a:r>
              <a:rPr lang="en-IN" sz="2800" dirty="0" smtClean="0">
                <a:latin typeface="Arial Narrow" pitchFamily="34" charset="0"/>
              </a:rPr>
              <a:t>	Inertial measuring system (measuring spatial curve); EM 250</a:t>
            </a:r>
            <a:endParaRPr lang="en-US" sz="2800" dirty="0">
              <a:latin typeface="Arial Narrow" pitchFamily="34" charset="0"/>
            </a:endParaRPr>
          </a:p>
        </p:txBody>
      </p:sp>
      <p:pic>
        <p:nvPicPr>
          <p:cNvPr id="11265" name="Picture 1" descr="C:\Users\Compaq\Desktop\Picture1.png"/>
          <p:cNvPicPr>
            <a:picLocks noChangeAspect="1" noChangeArrowheads="1"/>
          </p:cNvPicPr>
          <p:nvPr/>
        </p:nvPicPr>
        <p:blipFill>
          <a:blip r:embed="rId3" cstate="print"/>
          <a:srcRect/>
          <a:stretch>
            <a:fillRect/>
          </a:stretch>
        </p:blipFill>
        <p:spPr bwMode="auto">
          <a:xfrm>
            <a:off x="-20306" y="4149080"/>
            <a:ext cx="9200818" cy="2016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50" t="20431" r="12613" b="4847"/>
          <a:stretch/>
        </p:blipFill>
        <p:spPr bwMode="auto">
          <a:xfrm>
            <a:off x="395536" y="692697"/>
            <a:ext cx="8103476"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07504" y="164638"/>
            <a:ext cx="8928992" cy="646331"/>
          </a:xfrm>
          <a:prstGeom prst="rect">
            <a:avLst/>
          </a:prstGeom>
        </p:spPr>
        <p:txBody>
          <a:bodyPr wrap="square">
            <a:spAutoFit/>
          </a:bodyPr>
          <a:lstStyle/>
          <a:p>
            <a:r>
              <a:rPr lang="en-US" sz="3600" b="1" u="sng" dirty="0">
                <a:solidFill>
                  <a:srgbClr val="00B050"/>
                </a:solidFill>
              </a:rPr>
              <a:t>PART B: 	Design Challenges for Mixed Traffic </a:t>
            </a:r>
            <a:endParaRPr lang="en-IN" sz="3600" b="1" u="sng"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80901163"/>
              </p:ext>
            </p:extLst>
          </p:nvPr>
        </p:nvGraphicFramePr>
        <p:xfrm>
          <a:off x="35496" y="44624"/>
          <a:ext cx="9036496" cy="6650786"/>
        </p:xfrm>
        <a:graphic>
          <a:graphicData uri="http://schemas.openxmlformats.org/drawingml/2006/table">
            <a:tbl>
              <a:tblPr/>
              <a:tblGrid>
                <a:gridCol w="2088232"/>
                <a:gridCol w="3816424"/>
                <a:gridCol w="3131840"/>
              </a:tblGrid>
              <a:tr h="1152128">
                <a:tc>
                  <a:txBody>
                    <a:bodyPr/>
                    <a:lstStyle/>
                    <a:p>
                      <a:pPr algn="l">
                        <a:lnSpc>
                          <a:spcPct val="100000"/>
                        </a:lnSpc>
                        <a:spcAft>
                          <a:spcPts val="0"/>
                        </a:spcAft>
                      </a:pPr>
                      <a:endParaRPr lang="en-IN" sz="2400" dirty="0">
                        <a:solidFill>
                          <a:srgbClr val="00B050"/>
                        </a:solidFill>
                        <a:latin typeface="+mn-lt"/>
                        <a:ea typeface="Calibri"/>
                        <a:cs typeface="Times New Roman" pitchFamily="18" charset="0"/>
                      </a:endParaRP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b="1" dirty="0" smtClean="0">
                          <a:solidFill>
                            <a:srgbClr val="00B050"/>
                          </a:solidFill>
                          <a:latin typeface="+mn-lt"/>
                          <a:ea typeface="Calibri"/>
                          <a:cs typeface="Times New Roman" pitchFamily="18" charset="0"/>
                        </a:rPr>
                        <a:t>Euro. </a:t>
                      </a:r>
                      <a:r>
                        <a:rPr lang="en-IN" sz="2400" b="1" dirty="0" err="1" smtClean="0">
                          <a:solidFill>
                            <a:srgbClr val="00B050"/>
                          </a:solidFill>
                          <a:latin typeface="+mn-lt"/>
                          <a:ea typeface="Calibri"/>
                          <a:cs typeface="Times New Roman" pitchFamily="18" charset="0"/>
                        </a:rPr>
                        <a:t>Standrad</a:t>
                      </a:r>
                      <a:r>
                        <a:rPr lang="en-IN" sz="2400" b="1" dirty="0" smtClean="0">
                          <a:solidFill>
                            <a:srgbClr val="00B050"/>
                          </a:solidFill>
                          <a:latin typeface="+mn-lt"/>
                          <a:ea typeface="Calibri"/>
                          <a:cs typeface="Times New Roman" pitchFamily="18" charset="0"/>
                        </a:rPr>
                        <a:t> </a:t>
                      </a:r>
                      <a:r>
                        <a:rPr lang="en-IN" sz="2400" b="1" dirty="0">
                          <a:solidFill>
                            <a:srgbClr val="00B050"/>
                          </a:solidFill>
                          <a:latin typeface="+mn-lt"/>
                          <a:ea typeface="Calibri"/>
                          <a:cs typeface="Times New Roman" pitchFamily="18" charset="0"/>
                        </a:rPr>
                        <a:t>(CEN</a:t>
                      </a:r>
                      <a:r>
                        <a:rPr lang="en-IN" sz="2400" b="1" dirty="0" smtClean="0">
                          <a:solidFill>
                            <a:srgbClr val="00B050"/>
                          </a:solidFill>
                          <a:latin typeface="+mn-lt"/>
                          <a:ea typeface="Calibri"/>
                          <a:cs typeface="Times New Roman" pitchFamily="18" charset="0"/>
                        </a:rPr>
                        <a:t>) (</a:t>
                      </a:r>
                      <a:r>
                        <a:rPr lang="en-IN" sz="2400" b="1" dirty="0" err="1" smtClean="0">
                          <a:solidFill>
                            <a:srgbClr val="00B050"/>
                          </a:solidFill>
                          <a:latin typeface="+mn-lt"/>
                          <a:ea typeface="Calibri"/>
                          <a:cs typeface="Times New Roman" pitchFamily="18" charset="0"/>
                        </a:rPr>
                        <a:t>Std.G</a:t>
                      </a:r>
                      <a:r>
                        <a:rPr lang="en-IN" sz="2400" b="1" dirty="0" smtClean="0">
                          <a:solidFill>
                            <a:srgbClr val="00B050"/>
                          </a:solidFill>
                          <a:latin typeface="+mn-lt"/>
                          <a:ea typeface="Calibri"/>
                          <a:cs typeface="Times New Roman" pitchFamily="18" charset="0"/>
                        </a:rPr>
                        <a:t>.)</a:t>
                      </a:r>
                    </a:p>
                    <a:p>
                      <a:pPr algn="l">
                        <a:lnSpc>
                          <a:spcPct val="100000"/>
                        </a:lnSpc>
                        <a:spcAft>
                          <a:spcPts val="0"/>
                        </a:spcAft>
                      </a:pPr>
                      <a:r>
                        <a:rPr lang="en-IN" sz="2400" b="1" dirty="0" smtClean="0">
                          <a:solidFill>
                            <a:srgbClr val="00B050"/>
                          </a:solidFill>
                          <a:latin typeface="+mn-lt"/>
                          <a:ea typeface="Calibri"/>
                          <a:cs typeface="Times New Roman" pitchFamily="18" charset="0"/>
                        </a:rPr>
                        <a:t>- </a:t>
                      </a:r>
                      <a:r>
                        <a:rPr lang="en-IN" sz="2400" b="1" i="1" dirty="0" smtClean="0">
                          <a:solidFill>
                            <a:srgbClr val="00B050"/>
                          </a:solidFill>
                          <a:latin typeface="+mn-lt"/>
                          <a:ea typeface="Calibri"/>
                          <a:cs typeface="Times New Roman" pitchFamily="18" charset="0"/>
                        </a:rPr>
                        <a:t>Mixed </a:t>
                      </a:r>
                      <a:r>
                        <a:rPr lang="en-IN" sz="2400" b="1" i="1" dirty="0">
                          <a:solidFill>
                            <a:srgbClr val="00B050"/>
                          </a:solidFill>
                          <a:latin typeface="+mn-lt"/>
                          <a:ea typeface="Calibri"/>
                          <a:cs typeface="Times New Roman" pitchFamily="18" charset="0"/>
                        </a:rPr>
                        <a:t>traffic </a:t>
                      </a:r>
                      <a:endParaRPr lang="en-IN" sz="2400" dirty="0">
                        <a:solidFill>
                          <a:srgbClr val="00B050"/>
                        </a:solidFill>
                        <a:latin typeface="+mn-lt"/>
                        <a:ea typeface="Calibri"/>
                        <a:cs typeface="Times New Roman" pitchFamily="18" charset="0"/>
                      </a:endParaRPr>
                    </a:p>
                    <a:p>
                      <a:pPr marL="0" lvl="0" indent="0" algn="l">
                        <a:lnSpc>
                          <a:spcPct val="100000"/>
                        </a:lnSpc>
                        <a:spcAft>
                          <a:spcPts val="0"/>
                        </a:spcAft>
                        <a:buFont typeface="Calibri"/>
                        <a:buNone/>
                      </a:pPr>
                      <a:r>
                        <a:rPr lang="en-IN" sz="2400" b="1" i="1" dirty="0" smtClean="0">
                          <a:solidFill>
                            <a:srgbClr val="00B050"/>
                          </a:solidFill>
                          <a:latin typeface="+mn-lt"/>
                          <a:ea typeface="Calibri"/>
                          <a:cs typeface="Times New Roman" pitchFamily="18" charset="0"/>
                        </a:rPr>
                        <a:t>- Train </a:t>
                      </a:r>
                      <a:r>
                        <a:rPr lang="en-IN" sz="2400" b="1" i="1" dirty="0">
                          <a:solidFill>
                            <a:srgbClr val="00B050"/>
                          </a:solidFill>
                          <a:latin typeface="+mn-lt"/>
                          <a:ea typeface="Calibri"/>
                          <a:cs typeface="Times New Roman" pitchFamily="18" charset="0"/>
                        </a:rPr>
                        <a:t>speed &lt;230 </a:t>
                      </a:r>
                      <a:r>
                        <a:rPr lang="en-IN" sz="2400" b="1" i="1" dirty="0" err="1" smtClean="0">
                          <a:solidFill>
                            <a:srgbClr val="00B050"/>
                          </a:solidFill>
                          <a:latin typeface="+mn-lt"/>
                          <a:ea typeface="Calibri"/>
                          <a:cs typeface="Times New Roman" pitchFamily="18" charset="0"/>
                        </a:rPr>
                        <a:t>kmph</a:t>
                      </a:r>
                      <a:endParaRPr lang="en-IN" sz="2400" dirty="0">
                        <a:solidFill>
                          <a:srgbClr val="00B050"/>
                        </a:solidFill>
                        <a:latin typeface="+mn-lt"/>
                        <a:ea typeface="Calibri"/>
                        <a:cs typeface="Times New Roman" pitchFamily="18" charset="0"/>
                      </a:endParaRP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b="1" dirty="0">
                          <a:solidFill>
                            <a:srgbClr val="00B050"/>
                          </a:solidFill>
                          <a:latin typeface="+mn-lt"/>
                          <a:ea typeface="Calibri"/>
                          <a:cs typeface="Times New Roman" pitchFamily="18" charset="0"/>
                        </a:rPr>
                        <a:t>Indian </a:t>
                      </a:r>
                      <a:r>
                        <a:rPr lang="en-IN" sz="2400" b="1" dirty="0" smtClean="0">
                          <a:solidFill>
                            <a:srgbClr val="00B050"/>
                          </a:solidFill>
                          <a:latin typeface="+mn-lt"/>
                          <a:ea typeface="Calibri"/>
                          <a:cs typeface="Times New Roman" pitchFamily="18" charset="0"/>
                        </a:rPr>
                        <a:t>Railways (B.G.)</a:t>
                      </a:r>
                      <a:endParaRPr lang="en-IN" sz="2400" dirty="0">
                        <a:solidFill>
                          <a:srgbClr val="00B050"/>
                        </a:solidFill>
                        <a:latin typeface="+mn-lt"/>
                        <a:ea typeface="Calibri"/>
                        <a:cs typeface="Times New Roman" pitchFamily="18" charset="0"/>
                      </a:endParaRPr>
                    </a:p>
                    <a:p>
                      <a:pPr marL="0" lvl="0" indent="0" algn="l">
                        <a:lnSpc>
                          <a:spcPct val="100000"/>
                        </a:lnSpc>
                        <a:spcAft>
                          <a:spcPts val="0"/>
                        </a:spcAft>
                        <a:buFont typeface="Calibri"/>
                        <a:buNone/>
                      </a:pPr>
                      <a:r>
                        <a:rPr lang="en-IN" sz="2400" b="1" i="1" dirty="0" smtClean="0">
                          <a:solidFill>
                            <a:srgbClr val="00B050"/>
                          </a:solidFill>
                          <a:latin typeface="+mn-lt"/>
                          <a:ea typeface="Calibri"/>
                          <a:cs typeface="Times New Roman" pitchFamily="18" charset="0"/>
                        </a:rPr>
                        <a:t>- Mixed </a:t>
                      </a:r>
                      <a:r>
                        <a:rPr lang="en-IN" sz="2400" b="1" i="1" dirty="0">
                          <a:solidFill>
                            <a:srgbClr val="00B050"/>
                          </a:solidFill>
                          <a:latin typeface="+mn-lt"/>
                          <a:ea typeface="Calibri"/>
                          <a:cs typeface="Times New Roman" pitchFamily="18" charset="0"/>
                        </a:rPr>
                        <a:t>Traffic</a:t>
                      </a:r>
                      <a:endParaRPr lang="en-IN" sz="2400" dirty="0">
                        <a:solidFill>
                          <a:srgbClr val="00B050"/>
                        </a:solidFill>
                        <a:latin typeface="+mn-lt"/>
                        <a:ea typeface="Calibri"/>
                        <a:cs typeface="Times New Roman" pitchFamily="18" charset="0"/>
                      </a:endParaRPr>
                    </a:p>
                    <a:p>
                      <a:pPr marL="0" lvl="0" indent="0" algn="l">
                        <a:lnSpc>
                          <a:spcPct val="100000"/>
                        </a:lnSpc>
                        <a:spcAft>
                          <a:spcPts val="0"/>
                        </a:spcAft>
                        <a:buFont typeface="Calibri"/>
                        <a:buNone/>
                      </a:pPr>
                      <a:r>
                        <a:rPr lang="en-IN" sz="2400" b="1" i="1" dirty="0" smtClean="0">
                          <a:solidFill>
                            <a:srgbClr val="00B050"/>
                          </a:solidFill>
                          <a:latin typeface="+mn-lt"/>
                          <a:ea typeface="Calibri"/>
                          <a:cs typeface="Times New Roman" pitchFamily="18" charset="0"/>
                        </a:rPr>
                        <a:t>- Train </a:t>
                      </a:r>
                      <a:r>
                        <a:rPr lang="en-IN" sz="2400" b="1" i="1" dirty="0" err="1" smtClean="0">
                          <a:solidFill>
                            <a:srgbClr val="00B050"/>
                          </a:solidFill>
                          <a:latin typeface="+mn-lt"/>
                          <a:ea typeface="Calibri"/>
                          <a:cs typeface="Times New Roman" pitchFamily="18" charset="0"/>
                        </a:rPr>
                        <a:t>spd</a:t>
                      </a:r>
                      <a:r>
                        <a:rPr lang="en-IN" sz="2400" b="1" i="1" dirty="0" smtClean="0">
                          <a:solidFill>
                            <a:srgbClr val="00B050"/>
                          </a:solidFill>
                          <a:latin typeface="+mn-lt"/>
                          <a:ea typeface="Calibri"/>
                          <a:cs typeface="Times New Roman" pitchFamily="18" charset="0"/>
                        </a:rPr>
                        <a:t>&lt;160 </a:t>
                      </a:r>
                      <a:r>
                        <a:rPr lang="en-IN" sz="2400" b="1" i="1" dirty="0" err="1" smtClean="0">
                          <a:solidFill>
                            <a:srgbClr val="00B050"/>
                          </a:solidFill>
                          <a:latin typeface="+mn-lt"/>
                          <a:ea typeface="Calibri"/>
                          <a:cs typeface="Times New Roman" pitchFamily="18" charset="0"/>
                        </a:rPr>
                        <a:t>kmph</a:t>
                      </a:r>
                      <a:endParaRPr lang="en-IN" sz="2400" dirty="0">
                        <a:solidFill>
                          <a:srgbClr val="00B050"/>
                        </a:solidFill>
                        <a:latin typeface="+mn-lt"/>
                        <a:ea typeface="Calibri"/>
                        <a:cs typeface="Times New Roman" pitchFamily="18" charset="0"/>
                      </a:endParaRP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241">
                <a:tc>
                  <a:txBody>
                    <a:bodyPr/>
                    <a:lstStyle/>
                    <a:p>
                      <a:pPr algn="l">
                        <a:lnSpc>
                          <a:spcPct val="100000"/>
                        </a:lnSpc>
                        <a:spcAft>
                          <a:spcPts val="0"/>
                        </a:spcAft>
                      </a:pPr>
                      <a:r>
                        <a:rPr lang="en-IN" sz="2400" b="1" dirty="0">
                          <a:latin typeface="+mn-lt"/>
                          <a:ea typeface="Calibri"/>
                          <a:cs typeface="Times New Roman" pitchFamily="18" charset="0"/>
                        </a:rPr>
                        <a:t>Cant, Ca</a:t>
                      </a:r>
                      <a:endParaRPr lang="en-IN" sz="2400" dirty="0">
                        <a:latin typeface="+mn-lt"/>
                        <a:ea typeface="Calibri"/>
                        <a:cs typeface="Times New Roman" pitchFamily="18" charset="0"/>
                      </a:endParaRP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dirty="0">
                          <a:latin typeface="+mn-lt"/>
                          <a:ea typeface="Calibri"/>
                          <a:cs typeface="Times New Roman" pitchFamily="18" charset="0"/>
                        </a:rPr>
                        <a:t>160 mm</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dirty="0">
                          <a:latin typeface="+mn-lt"/>
                          <a:ea typeface="Calibri"/>
                          <a:cs typeface="Times New Roman" pitchFamily="18" charset="0"/>
                        </a:rPr>
                        <a:t>165 mm</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295">
                <a:tc>
                  <a:txBody>
                    <a:bodyPr/>
                    <a:lstStyle/>
                    <a:p>
                      <a:pPr algn="l">
                        <a:lnSpc>
                          <a:spcPct val="100000"/>
                        </a:lnSpc>
                        <a:spcAft>
                          <a:spcPts val="0"/>
                        </a:spcAft>
                      </a:pPr>
                      <a:r>
                        <a:rPr lang="en-IN" sz="2400" b="1" dirty="0">
                          <a:latin typeface="+mn-lt"/>
                          <a:ea typeface="Calibri"/>
                          <a:cs typeface="Times New Roman" pitchFamily="18" charset="0"/>
                        </a:rPr>
                        <a:t>Cd</a:t>
                      </a:r>
                      <a:endParaRPr lang="en-IN" sz="2400" dirty="0">
                        <a:latin typeface="+mn-lt"/>
                        <a:ea typeface="Calibri"/>
                        <a:cs typeface="Times New Roman" pitchFamily="18" charset="0"/>
                      </a:endParaRP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dirty="0">
                          <a:latin typeface="+mn-lt"/>
                          <a:ea typeface="Calibri"/>
                          <a:cs typeface="Times New Roman" pitchFamily="18" charset="0"/>
                        </a:rPr>
                        <a:t>140 mm</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a:latin typeface="+mn-lt"/>
                          <a:ea typeface="Calibri"/>
                          <a:cs typeface="Times New Roman" pitchFamily="18" charset="0"/>
                        </a:rPr>
                        <a:t>100 mm</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507">
                <a:tc>
                  <a:txBody>
                    <a:bodyPr/>
                    <a:lstStyle/>
                    <a:p>
                      <a:pPr algn="l">
                        <a:lnSpc>
                          <a:spcPct val="100000"/>
                        </a:lnSpc>
                        <a:spcAft>
                          <a:spcPts val="0"/>
                        </a:spcAft>
                      </a:pPr>
                      <a:r>
                        <a:rPr lang="en-IN" sz="2400" b="1">
                          <a:latin typeface="+mn-lt"/>
                          <a:ea typeface="Calibri"/>
                          <a:cs typeface="Times New Roman" pitchFamily="18" charset="0"/>
                        </a:rPr>
                        <a:t>Ce</a:t>
                      </a:r>
                      <a:endParaRPr lang="en-IN" sz="2400">
                        <a:latin typeface="+mn-lt"/>
                        <a:ea typeface="Calibri"/>
                        <a:cs typeface="Times New Roman" pitchFamily="18" charset="0"/>
                      </a:endParaRP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dirty="0">
                          <a:latin typeface="+mn-lt"/>
                          <a:ea typeface="Calibri"/>
                          <a:cs typeface="Times New Roman" pitchFamily="18" charset="0"/>
                        </a:rPr>
                        <a:t>110 mm</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a:latin typeface="+mn-lt"/>
                          <a:ea typeface="Calibri"/>
                          <a:cs typeface="Times New Roman" pitchFamily="18" charset="0"/>
                        </a:rPr>
                        <a:t>75 mm</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2800">
                <a:tc>
                  <a:txBody>
                    <a:bodyPr/>
                    <a:lstStyle/>
                    <a:p>
                      <a:pPr algn="l">
                        <a:lnSpc>
                          <a:spcPct val="100000"/>
                        </a:lnSpc>
                        <a:spcAft>
                          <a:spcPts val="0"/>
                        </a:spcAft>
                      </a:pPr>
                      <a:r>
                        <a:rPr lang="en-US" sz="2400" b="1" kern="1200">
                          <a:solidFill>
                            <a:srgbClr val="000000"/>
                          </a:solidFill>
                          <a:latin typeface="+mn-lt"/>
                          <a:ea typeface="Times New Roman"/>
                          <a:cs typeface="Times New Roman" pitchFamily="18" charset="0"/>
                        </a:rPr>
                        <a:t>∂(cant )/ ∂t &amp;</a:t>
                      </a:r>
                      <a:endParaRPr lang="en-IN" sz="2400">
                        <a:latin typeface="+mn-lt"/>
                        <a:ea typeface="Calibri"/>
                        <a:cs typeface="Times New Roman" pitchFamily="18" charset="0"/>
                      </a:endParaRPr>
                    </a:p>
                    <a:p>
                      <a:pPr algn="l">
                        <a:lnSpc>
                          <a:spcPct val="100000"/>
                        </a:lnSpc>
                        <a:spcAft>
                          <a:spcPts val="0"/>
                        </a:spcAft>
                      </a:pPr>
                      <a:r>
                        <a:rPr lang="en-US" sz="2400" b="1" kern="1200">
                          <a:solidFill>
                            <a:srgbClr val="000000"/>
                          </a:solidFill>
                          <a:latin typeface="+mn-lt"/>
                          <a:ea typeface="Times New Roman"/>
                          <a:cs typeface="Times New Roman" pitchFamily="18" charset="0"/>
                        </a:rPr>
                        <a:t>∂(cant def.)/ ∂t</a:t>
                      </a:r>
                      <a:endParaRPr lang="en-IN" sz="2400">
                        <a:latin typeface="+mn-lt"/>
                        <a:ea typeface="Calibri"/>
                        <a:cs typeface="Times New Roman" pitchFamily="18" charset="0"/>
                      </a:endParaRP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dirty="0">
                          <a:latin typeface="+mn-lt"/>
                          <a:ea typeface="Calibri"/>
                          <a:cs typeface="Times New Roman" pitchFamily="18" charset="0"/>
                        </a:rPr>
                        <a:t>30-45 mm / sec</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dirty="0">
                          <a:latin typeface="+mn-lt"/>
                          <a:ea typeface="Calibri"/>
                          <a:cs typeface="Times New Roman" pitchFamily="18" charset="0"/>
                        </a:rPr>
                        <a:t>35 mm / sec</a:t>
                      </a:r>
                    </a:p>
                    <a:p>
                      <a:pPr algn="l">
                        <a:lnSpc>
                          <a:spcPct val="100000"/>
                        </a:lnSpc>
                        <a:spcAft>
                          <a:spcPts val="0"/>
                        </a:spcAft>
                      </a:pPr>
                      <a:r>
                        <a:rPr lang="en-IN" sz="2400" dirty="0">
                          <a:latin typeface="+mn-lt"/>
                          <a:ea typeface="Calibri"/>
                          <a:cs typeface="Times New Roman" pitchFamily="18" charset="0"/>
                        </a:rPr>
                        <a:t>55 mm / sec (max)</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015">
                <a:tc>
                  <a:txBody>
                    <a:bodyPr/>
                    <a:lstStyle/>
                    <a:p>
                      <a:pPr algn="l">
                        <a:lnSpc>
                          <a:spcPct val="100000"/>
                        </a:lnSpc>
                        <a:spcAft>
                          <a:spcPts val="0"/>
                        </a:spcAft>
                      </a:pPr>
                      <a:r>
                        <a:rPr lang="en-IN" sz="2400" b="1" dirty="0">
                          <a:latin typeface="+mn-lt"/>
                          <a:ea typeface="Calibri"/>
                          <a:cs typeface="Times New Roman" pitchFamily="18" charset="0"/>
                        </a:rPr>
                        <a:t>Cant gradient</a:t>
                      </a:r>
                      <a:endParaRPr lang="en-IN" sz="2400" dirty="0">
                        <a:latin typeface="+mn-lt"/>
                        <a:ea typeface="Calibri"/>
                        <a:cs typeface="Times New Roman" pitchFamily="18" charset="0"/>
                      </a:endParaRP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lnSpc>
                          <a:spcPct val="100000"/>
                        </a:lnSpc>
                        <a:spcAft>
                          <a:spcPts val="0"/>
                        </a:spcAft>
                      </a:pPr>
                      <a:r>
                        <a:rPr lang="en-IN" sz="2400" dirty="0">
                          <a:latin typeface="+mn-lt"/>
                          <a:ea typeface="Calibri"/>
                          <a:cs typeface="Times New Roman" pitchFamily="18" charset="0"/>
                        </a:rPr>
                        <a:t>1 in 1000</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lnSpc>
                          <a:spcPct val="100000"/>
                        </a:lnSpc>
                        <a:spcAft>
                          <a:spcPts val="0"/>
                        </a:spcAft>
                      </a:pPr>
                      <a:r>
                        <a:rPr lang="en-IN" sz="2400" b="1" dirty="0">
                          <a:solidFill>
                            <a:srgbClr val="FF0000"/>
                          </a:solidFill>
                          <a:latin typeface="+mn-lt"/>
                          <a:ea typeface="Calibri"/>
                          <a:cs typeface="Times New Roman" pitchFamily="18" charset="0"/>
                        </a:rPr>
                        <a:t>1 in 720</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812800">
                <a:tc>
                  <a:txBody>
                    <a:bodyPr/>
                    <a:lstStyle/>
                    <a:p>
                      <a:pPr algn="l">
                        <a:lnSpc>
                          <a:spcPct val="100000"/>
                        </a:lnSpc>
                        <a:spcAft>
                          <a:spcPts val="0"/>
                        </a:spcAft>
                      </a:pPr>
                      <a:r>
                        <a:rPr lang="en-IN" sz="2400" b="1">
                          <a:latin typeface="+mn-lt"/>
                          <a:ea typeface="Calibri"/>
                          <a:cs typeface="Times New Roman" pitchFamily="18" charset="0"/>
                        </a:rPr>
                        <a:t>Gradient</a:t>
                      </a:r>
                      <a:endParaRPr lang="en-IN" sz="2400">
                        <a:latin typeface="+mn-lt"/>
                        <a:ea typeface="Calibri"/>
                        <a:cs typeface="Times New Roman" pitchFamily="18" charset="0"/>
                      </a:endParaRP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dirty="0">
                          <a:latin typeface="+mn-lt"/>
                          <a:ea typeface="Calibri"/>
                          <a:cs typeface="Times New Roman" pitchFamily="18" charset="0"/>
                        </a:rPr>
                        <a:t>10 o/</a:t>
                      </a:r>
                      <a:r>
                        <a:rPr lang="en-IN" sz="2400" dirty="0" err="1">
                          <a:latin typeface="+mn-lt"/>
                          <a:ea typeface="Calibri"/>
                          <a:cs typeface="Times New Roman" pitchFamily="18" charset="0"/>
                        </a:rPr>
                        <a:t>oo</a:t>
                      </a:r>
                      <a:r>
                        <a:rPr lang="en-IN" sz="2400" dirty="0">
                          <a:latin typeface="+mn-lt"/>
                          <a:ea typeface="Calibri"/>
                          <a:cs typeface="Times New Roman" pitchFamily="18" charset="0"/>
                        </a:rPr>
                        <a:t> (Sweden)</a:t>
                      </a:r>
                    </a:p>
                    <a:p>
                      <a:pPr algn="l">
                        <a:lnSpc>
                          <a:spcPct val="100000"/>
                        </a:lnSpc>
                        <a:spcAft>
                          <a:spcPts val="0"/>
                        </a:spcAft>
                      </a:pPr>
                      <a:r>
                        <a:rPr lang="en-IN" sz="2400" dirty="0">
                          <a:latin typeface="+mn-lt"/>
                          <a:ea typeface="Calibri"/>
                          <a:cs typeface="Times New Roman" pitchFamily="18" charset="0"/>
                        </a:rPr>
                        <a:t>12.5 o/</a:t>
                      </a:r>
                      <a:r>
                        <a:rPr lang="en-IN" sz="2400" dirty="0" err="1">
                          <a:latin typeface="+mn-lt"/>
                          <a:ea typeface="Calibri"/>
                          <a:cs typeface="Times New Roman" pitchFamily="18" charset="0"/>
                        </a:rPr>
                        <a:t>oo</a:t>
                      </a:r>
                      <a:r>
                        <a:rPr lang="en-IN" sz="2400" dirty="0">
                          <a:latin typeface="+mn-lt"/>
                          <a:ea typeface="Calibri"/>
                          <a:cs typeface="Times New Roman" pitchFamily="18" charset="0"/>
                        </a:rPr>
                        <a:t> (Germany)</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dirty="0">
                          <a:solidFill>
                            <a:srgbClr val="000000"/>
                          </a:solidFill>
                          <a:latin typeface="+mn-lt"/>
                          <a:ea typeface="Calibri"/>
                          <a:cs typeface="Times New Roman" pitchFamily="18" charset="0"/>
                        </a:rPr>
                        <a:t>10 o/</a:t>
                      </a:r>
                      <a:r>
                        <a:rPr lang="en-IN" sz="2400" dirty="0" err="1">
                          <a:solidFill>
                            <a:srgbClr val="000000"/>
                          </a:solidFill>
                          <a:latin typeface="+mn-lt"/>
                          <a:ea typeface="Calibri"/>
                          <a:cs typeface="Times New Roman" pitchFamily="18" charset="0"/>
                        </a:rPr>
                        <a:t>oo</a:t>
                      </a:r>
                      <a:endParaRPr lang="en-IN" sz="2400" dirty="0">
                        <a:latin typeface="+mn-lt"/>
                        <a:ea typeface="Calibri"/>
                        <a:cs typeface="Times New Roman" pitchFamily="18" charset="0"/>
                      </a:endParaRP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00">
                <a:tc>
                  <a:txBody>
                    <a:bodyPr/>
                    <a:lstStyle/>
                    <a:p>
                      <a:pPr algn="l">
                        <a:lnSpc>
                          <a:spcPct val="100000"/>
                        </a:lnSpc>
                        <a:spcAft>
                          <a:spcPts val="0"/>
                        </a:spcAft>
                      </a:pPr>
                      <a:r>
                        <a:rPr lang="en-IN" sz="2400" b="1">
                          <a:latin typeface="+mn-lt"/>
                          <a:ea typeface="Calibri"/>
                          <a:cs typeface="Times New Roman" pitchFamily="18" charset="0"/>
                        </a:rPr>
                        <a:t>Radius (min)</a:t>
                      </a:r>
                      <a:endParaRPr lang="en-IN" sz="2400">
                        <a:latin typeface="+mn-lt"/>
                        <a:ea typeface="Calibri"/>
                        <a:cs typeface="Times New Roman" pitchFamily="18" charset="0"/>
                      </a:endParaRPr>
                    </a:p>
                    <a:p>
                      <a:pPr algn="l">
                        <a:lnSpc>
                          <a:spcPct val="100000"/>
                        </a:lnSpc>
                        <a:spcAft>
                          <a:spcPts val="0"/>
                        </a:spcAft>
                      </a:pPr>
                      <a:r>
                        <a:rPr lang="en-IN" sz="2400" b="1">
                          <a:latin typeface="+mn-lt"/>
                          <a:ea typeface="Calibri"/>
                          <a:cs typeface="Times New Roman" pitchFamily="18" charset="0"/>
                        </a:rPr>
                        <a:t>H-Curve</a:t>
                      </a:r>
                      <a:endParaRPr lang="en-IN" sz="2400">
                        <a:latin typeface="+mn-lt"/>
                        <a:ea typeface="Calibri"/>
                        <a:cs typeface="Times New Roman" pitchFamily="18" charset="0"/>
                      </a:endParaRP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dirty="0">
                          <a:latin typeface="+mn-lt"/>
                          <a:ea typeface="Calibri"/>
                          <a:cs typeface="Times New Roman" pitchFamily="18" charset="0"/>
                        </a:rPr>
                        <a:t>Swedish </a:t>
                      </a:r>
                      <a:r>
                        <a:rPr lang="en-IN" sz="2400" dirty="0" err="1" smtClean="0">
                          <a:latin typeface="+mn-lt"/>
                          <a:ea typeface="Calibri"/>
                          <a:cs typeface="Times New Roman" pitchFamily="18" charset="0"/>
                        </a:rPr>
                        <a:t>Stndrd</a:t>
                      </a:r>
                      <a:r>
                        <a:rPr lang="en-IN" sz="2400" dirty="0" smtClean="0">
                          <a:latin typeface="+mn-lt"/>
                          <a:ea typeface="Calibri"/>
                          <a:cs typeface="Times New Roman" pitchFamily="18" charset="0"/>
                        </a:rPr>
                        <a:t> </a:t>
                      </a:r>
                      <a:r>
                        <a:rPr lang="en-IN" sz="2400" dirty="0">
                          <a:latin typeface="+mn-lt"/>
                          <a:ea typeface="Calibri"/>
                          <a:cs typeface="Times New Roman" pitchFamily="18" charset="0"/>
                        </a:rPr>
                        <a:t>for 200 </a:t>
                      </a:r>
                      <a:r>
                        <a:rPr lang="en-IN" sz="2400" dirty="0" smtClean="0">
                          <a:latin typeface="+mn-lt"/>
                          <a:ea typeface="Calibri"/>
                          <a:cs typeface="Times New Roman" pitchFamily="18" charset="0"/>
                        </a:rPr>
                        <a:t>Km/h</a:t>
                      </a:r>
                      <a:endParaRPr lang="en-IN" sz="2400" dirty="0">
                        <a:latin typeface="+mn-lt"/>
                        <a:ea typeface="Calibri"/>
                        <a:cs typeface="Times New Roman" pitchFamily="18" charset="0"/>
                      </a:endParaRPr>
                    </a:p>
                    <a:p>
                      <a:pPr algn="l">
                        <a:lnSpc>
                          <a:spcPct val="100000"/>
                        </a:lnSpc>
                        <a:spcAft>
                          <a:spcPts val="0"/>
                        </a:spcAft>
                      </a:pPr>
                      <a:r>
                        <a:rPr lang="en-IN" sz="2400" dirty="0">
                          <a:latin typeface="+mn-lt"/>
                          <a:ea typeface="Calibri"/>
                          <a:cs typeface="Times New Roman" pitchFamily="18" charset="0"/>
                        </a:rPr>
                        <a:t>Recommended - 3200 m </a:t>
                      </a:r>
                    </a:p>
                    <a:p>
                      <a:pPr algn="l">
                        <a:lnSpc>
                          <a:spcPct val="100000"/>
                        </a:lnSpc>
                        <a:spcAft>
                          <a:spcPts val="0"/>
                        </a:spcAft>
                      </a:pPr>
                      <a:r>
                        <a:rPr lang="en-IN" sz="2400" dirty="0">
                          <a:latin typeface="+mn-lt"/>
                          <a:ea typeface="Calibri"/>
                          <a:cs typeface="Times New Roman" pitchFamily="18" charset="0"/>
                        </a:rPr>
                        <a:t>Minimum - 1888 m </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dirty="0">
                          <a:latin typeface="+mn-lt"/>
                          <a:ea typeface="Calibri"/>
                          <a:cs typeface="Times New Roman" pitchFamily="18" charset="0"/>
                        </a:rPr>
                        <a:t>1450 m</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2800">
                <a:tc>
                  <a:txBody>
                    <a:bodyPr/>
                    <a:lstStyle/>
                    <a:p>
                      <a:pPr algn="l">
                        <a:lnSpc>
                          <a:spcPct val="100000"/>
                        </a:lnSpc>
                        <a:spcAft>
                          <a:spcPts val="0"/>
                        </a:spcAft>
                      </a:pPr>
                      <a:r>
                        <a:rPr lang="en-IN" sz="2400" b="1">
                          <a:latin typeface="+mn-lt"/>
                          <a:ea typeface="Calibri"/>
                          <a:cs typeface="Times New Roman" pitchFamily="18" charset="0"/>
                        </a:rPr>
                        <a:t>Radius (min)</a:t>
                      </a:r>
                      <a:endParaRPr lang="en-IN" sz="2400">
                        <a:latin typeface="+mn-lt"/>
                        <a:ea typeface="Calibri"/>
                        <a:cs typeface="Times New Roman" pitchFamily="18" charset="0"/>
                      </a:endParaRPr>
                    </a:p>
                    <a:p>
                      <a:pPr algn="l">
                        <a:lnSpc>
                          <a:spcPct val="100000"/>
                        </a:lnSpc>
                        <a:spcAft>
                          <a:spcPts val="0"/>
                        </a:spcAft>
                      </a:pPr>
                      <a:r>
                        <a:rPr lang="en-IN" sz="2400" b="1">
                          <a:latin typeface="+mn-lt"/>
                          <a:ea typeface="Calibri"/>
                          <a:cs typeface="Times New Roman" pitchFamily="18" charset="0"/>
                        </a:rPr>
                        <a:t>V-Curve</a:t>
                      </a:r>
                      <a:endParaRPr lang="en-IN" sz="2400">
                        <a:latin typeface="+mn-lt"/>
                        <a:ea typeface="Calibri"/>
                        <a:cs typeface="Times New Roman" pitchFamily="18" charset="0"/>
                      </a:endParaRP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dirty="0">
                          <a:latin typeface="+mn-lt"/>
                          <a:ea typeface="Calibri"/>
                          <a:cs typeface="Times New Roman" pitchFamily="18" charset="0"/>
                        </a:rPr>
                        <a:t>Swedish </a:t>
                      </a:r>
                      <a:r>
                        <a:rPr lang="en-IN" sz="2400" dirty="0" err="1" smtClean="0">
                          <a:latin typeface="+mn-lt"/>
                          <a:ea typeface="Calibri"/>
                          <a:cs typeface="Times New Roman" pitchFamily="18" charset="0"/>
                        </a:rPr>
                        <a:t>Stndrd</a:t>
                      </a:r>
                      <a:r>
                        <a:rPr lang="en-IN" sz="2400" dirty="0" smtClean="0">
                          <a:latin typeface="+mn-lt"/>
                          <a:ea typeface="Calibri"/>
                          <a:cs typeface="Times New Roman" pitchFamily="18" charset="0"/>
                        </a:rPr>
                        <a:t> </a:t>
                      </a:r>
                      <a:r>
                        <a:rPr lang="en-IN" sz="2400" dirty="0">
                          <a:latin typeface="+mn-lt"/>
                          <a:ea typeface="Calibri"/>
                          <a:cs typeface="Times New Roman" pitchFamily="18" charset="0"/>
                        </a:rPr>
                        <a:t>for 200 </a:t>
                      </a:r>
                      <a:r>
                        <a:rPr lang="en-IN" sz="2400" dirty="0" err="1">
                          <a:latin typeface="+mn-lt"/>
                          <a:ea typeface="Calibri"/>
                          <a:cs typeface="Times New Roman" pitchFamily="18" charset="0"/>
                        </a:rPr>
                        <a:t>kmph</a:t>
                      </a:r>
                      <a:endParaRPr lang="en-IN" sz="2400" dirty="0">
                        <a:latin typeface="+mn-lt"/>
                        <a:ea typeface="Calibri"/>
                        <a:cs typeface="Times New Roman" pitchFamily="18" charset="0"/>
                      </a:endParaRPr>
                    </a:p>
                    <a:p>
                      <a:pPr algn="l">
                        <a:lnSpc>
                          <a:spcPct val="100000"/>
                        </a:lnSpc>
                        <a:spcAft>
                          <a:spcPts val="0"/>
                        </a:spcAft>
                      </a:pPr>
                      <a:r>
                        <a:rPr lang="en-IN" sz="2400" dirty="0">
                          <a:latin typeface="+mn-lt"/>
                          <a:ea typeface="Calibri"/>
                          <a:cs typeface="Times New Roman" pitchFamily="18" charset="0"/>
                        </a:rPr>
                        <a:t>Minimum - 6,400 m</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IN" sz="2400" dirty="0">
                          <a:latin typeface="+mn-lt"/>
                          <a:ea typeface="Calibri"/>
                          <a:cs typeface="Times New Roman" pitchFamily="18" charset="0"/>
                        </a:rPr>
                        <a:t>4000 m</a:t>
                      </a:r>
                    </a:p>
                  </a:txBody>
                  <a:tcPr marL="67641" marR="67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4" y="548680"/>
            <a:ext cx="5319430" cy="6370975"/>
          </a:xfrm>
          <a:prstGeom prst="rect">
            <a:avLst/>
          </a:prstGeom>
          <a:noFill/>
        </p:spPr>
        <p:txBody>
          <a:bodyPr wrap="square" rtlCol="0">
            <a:spAutoFit/>
          </a:bodyPr>
          <a:lstStyle/>
          <a:p>
            <a:r>
              <a:rPr lang="en-IN" sz="2400" b="1" dirty="0" smtClean="0"/>
              <a:t>T/O </a:t>
            </a:r>
            <a:r>
              <a:rPr lang="en-IN" sz="2400" b="1" dirty="0"/>
              <a:t>rails </a:t>
            </a:r>
            <a:r>
              <a:rPr lang="en-IN" sz="2400" b="1" dirty="0" smtClean="0"/>
              <a:t>to </a:t>
            </a:r>
            <a:r>
              <a:rPr lang="en-IN" sz="2400" b="1" dirty="0"/>
              <a:t>be </a:t>
            </a:r>
            <a:r>
              <a:rPr lang="en-IN" sz="2400" b="1" dirty="0" smtClean="0"/>
              <a:t>fully </a:t>
            </a:r>
            <a:r>
              <a:rPr lang="en-IN" sz="2400" b="1" dirty="0"/>
              <a:t>canted through out the length </a:t>
            </a:r>
            <a:endParaRPr lang="en-IN" sz="2400" b="1" dirty="0" smtClean="0"/>
          </a:p>
          <a:p>
            <a:r>
              <a:rPr lang="en-IN" sz="2400" dirty="0" smtClean="0"/>
              <a:t>Example : </a:t>
            </a:r>
            <a:r>
              <a:rPr lang="en-IN" sz="2400" dirty="0" err="1" smtClean="0"/>
              <a:t>Voest</a:t>
            </a:r>
            <a:r>
              <a:rPr lang="en-IN" sz="2400" dirty="0" smtClean="0"/>
              <a:t> </a:t>
            </a:r>
            <a:r>
              <a:rPr lang="en-IN" sz="2400" dirty="0"/>
              <a:t>Alpine / </a:t>
            </a:r>
            <a:r>
              <a:rPr lang="en-IN" sz="2400" dirty="0" err="1"/>
              <a:t>Cogifer</a:t>
            </a:r>
            <a:r>
              <a:rPr lang="en-IN" sz="2400" dirty="0"/>
              <a:t> </a:t>
            </a:r>
            <a:r>
              <a:rPr lang="en-IN" sz="2400" dirty="0" smtClean="0"/>
              <a:t>type T/O</a:t>
            </a:r>
            <a:endParaRPr lang="en-US" sz="2400" b="1" dirty="0"/>
          </a:p>
          <a:p>
            <a:r>
              <a:rPr lang="en-IN" sz="2400" b="1" dirty="0"/>
              <a:t>Weldable T/O assembly, weldable crossing</a:t>
            </a:r>
          </a:p>
          <a:p>
            <a:r>
              <a:rPr lang="en-IN" sz="2400" dirty="0" smtClean="0"/>
              <a:t>- HH rail + Nickel </a:t>
            </a:r>
            <a:r>
              <a:rPr lang="en-IN" sz="2400" dirty="0" err="1" smtClean="0"/>
              <a:t>crome</a:t>
            </a:r>
            <a:r>
              <a:rPr lang="en-IN" sz="2400" dirty="0" smtClean="0"/>
              <a:t> steel (12-15 mm) + Normal rail </a:t>
            </a:r>
          </a:p>
          <a:p>
            <a:r>
              <a:rPr lang="en-IN" sz="2400" dirty="0" smtClean="0"/>
              <a:t>- Flash </a:t>
            </a:r>
            <a:r>
              <a:rPr lang="en-IN" sz="2400" dirty="0"/>
              <a:t>butt </a:t>
            </a:r>
            <a:r>
              <a:rPr lang="en-IN" sz="2400" dirty="0" smtClean="0"/>
              <a:t>weld in </a:t>
            </a:r>
            <a:r>
              <a:rPr lang="en-IN" sz="2400" dirty="0"/>
              <a:t>factory, to allow AT welding of T/O at </a:t>
            </a:r>
            <a:r>
              <a:rPr lang="en-IN" sz="2400" dirty="0" smtClean="0"/>
              <a:t>field</a:t>
            </a:r>
            <a:endParaRPr lang="en-US" sz="2400" b="1" dirty="0"/>
          </a:p>
          <a:p>
            <a:pPr marL="342900" indent="-342900">
              <a:buFont typeface="Arial" panose="020B0604020202020204" pitchFamily="34" charset="0"/>
              <a:buChar char="•"/>
            </a:pPr>
            <a:r>
              <a:rPr lang="en-IN" sz="2400" dirty="0" smtClean="0"/>
              <a:t>Thick web switches, Roller bearing &amp; molybdenum coated </a:t>
            </a:r>
          </a:p>
          <a:p>
            <a:pPr marL="342900" indent="-342900">
              <a:buFont typeface="Arial" panose="020B0604020202020204" pitchFamily="34" charset="0"/>
              <a:buChar char="•"/>
            </a:pPr>
            <a:r>
              <a:rPr lang="en-US" sz="2400" dirty="0" smtClean="0"/>
              <a:t>Self lubricating bearing plates, </a:t>
            </a:r>
            <a:r>
              <a:rPr lang="en-IN" sz="2400" dirty="0" smtClean="0"/>
              <a:t>High quality rail for whole </a:t>
            </a:r>
          </a:p>
          <a:p>
            <a:pPr marL="342900" indent="-342900">
              <a:buFont typeface="Arial" panose="020B0604020202020204" pitchFamily="34" charset="0"/>
              <a:buChar char="•"/>
            </a:pPr>
            <a:r>
              <a:rPr lang="en-IN" sz="2400" dirty="0" smtClean="0"/>
              <a:t>T/O assembly &amp; Explosively Pre heated CMS crossings.</a:t>
            </a:r>
            <a:endParaRPr lang="en-US" sz="2400" dirty="0" smtClean="0"/>
          </a:p>
          <a:p>
            <a:pPr marL="342900" indent="-342900">
              <a:buFont typeface="Arial" panose="020B0604020202020204" pitchFamily="34" charset="0"/>
              <a:buChar char="•"/>
            </a:pPr>
            <a:r>
              <a:rPr lang="en-US" sz="2400" dirty="0" smtClean="0"/>
              <a:t>Swing Nose Crossing &gt; 250 / 280 </a:t>
            </a:r>
            <a:r>
              <a:rPr lang="en-US" sz="2400" dirty="0" err="1" smtClean="0"/>
              <a:t>kmph</a:t>
            </a:r>
            <a:endParaRPr lang="en-US" sz="2400" dirty="0" smtClean="0"/>
          </a:p>
          <a:p>
            <a:pPr marL="342900" indent="-342900">
              <a:buFont typeface="Arial" panose="020B0604020202020204" pitchFamily="34" charset="0"/>
              <a:buChar char="•"/>
            </a:pPr>
            <a:r>
              <a:rPr lang="en-US" sz="2400" dirty="0" smtClean="0"/>
              <a:t>In Cab Signaling &gt; 230 </a:t>
            </a:r>
            <a:r>
              <a:rPr lang="en-US" sz="2400" dirty="0" err="1" smtClean="0"/>
              <a:t>kmph</a:t>
            </a:r>
            <a:endParaRPr lang="en-IN" sz="2400" dirty="0"/>
          </a:p>
        </p:txBody>
      </p:sp>
      <p:sp>
        <p:nvSpPr>
          <p:cNvPr id="5" name="TextBox 4"/>
          <p:cNvSpPr txBox="1"/>
          <p:nvPr/>
        </p:nvSpPr>
        <p:spPr>
          <a:xfrm>
            <a:off x="179512" y="-27384"/>
            <a:ext cx="8749066" cy="707886"/>
          </a:xfrm>
          <a:prstGeom prst="rect">
            <a:avLst/>
          </a:prstGeom>
          <a:noFill/>
        </p:spPr>
        <p:txBody>
          <a:bodyPr wrap="square" rtlCol="0">
            <a:spAutoFit/>
          </a:bodyPr>
          <a:lstStyle/>
          <a:p>
            <a:r>
              <a:rPr lang="en-US" sz="4000" b="1" u="sng" dirty="0" smtClean="0">
                <a:solidFill>
                  <a:srgbClr val="00B050"/>
                </a:solidFill>
                <a:latin typeface="Arial Narrow" pitchFamily="34" charset="0"/>
              </a:rPr>
              <a:t>High speed Turnouts</a:t>
            </a:r>
            <a:endParaRPr lang="en-IN" sz="2400" b="1" u="sng" dirty="0">
              <a:solidFill>
                <a:srgbClr val="00B050"/>
              </a:solidFill>
              <a:latin typeface="Arial Narrow" pitchFamily="34" charset="0"/>
            </a:endParaRPr>
          </a:p>
        </p:txBody>
      </p:sp>
      <p:pic>
        <p:nvPicPr>
          <p:cNvPr id="6" name="Picture 5" descr="C:\Documents and Settings\Kumar Harish\Desktop\SGDT\Turnout\Photo_inspection&amp;intallation\PC250145.JPG"/>
          <p:cNvPicPr/>
          <p:nvPr/>
        </p:nvPicPr>
        <p:blipFill>
          <a:blip r:embed="rId3" cstate="print"/>
          <a:srcRect/>
          <a:stretch>
            <a:fillRect/>
          </a:stretch>
        </p:blipFill>
        <p:spPr bwMode="auto">
          <a:xfrm>
            <a:off x="5652120" y="692696"/>
            <a:ext cx="3024336" cy="2721161"/>
          </a:xfrm>
          <a:prstGeom prst="rect">
            <a:avLst/>
          </a:prstGeom>
          <a:noFill/>
        </p:spPr>
      </p:pic>
      <p:pic>
        <p:nvPicPr>
          <p:cNvPr id="8" name="Picture 7"/>
          <p:cNvPicPr/>
          <p:nvPr/>
        </p:nvPicPr>
        <p:blipFill>
          <a:blip r:embed="rId4"/>
          <a:srcRect/>
          <a:stretch>
            <a:fillRect/>
          </a:stretch>
        </p:blipFill>
        <p:spPr bwMode="auto">
          <a:xfrm>
            <a:off x="5652120" y="3612976"/>
            <a:ext cx="3024336" cy="3200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3398</TotalTime>
  <Words>2407</Words>
  <Application>Microsoft Office PowerPoint</Application>
  <PresentationFormat>On-screen Show (4:3)</PresentationFormat>
  <Paragraphs>283</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Semi High Speed Trains on Indian Railways Network</vt:lpstr>
      <vt:lpstr>PowerPoint Presentation</vt:lpstr>
      <vt:lpstr> PART A: Conventional Vs. High Speed Track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SGEDT /Malaysia: System</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PC-2</dc:creator>
  <cp:lastModifiedBy>HITESH KHANNA</cp:lastModifiedBy>
  <cp:revision>293</cp:revision>
  <dcterms:created xsi:type="dcterms:W3CDTF">2014-12-02T07:35:38Z</dcterms:created>
  <dcterms:modified xsi:type="dcterms:W3CDTF">2017-01-12T03:04:11Z</dcterms:modified>
</cp:coreProperties>
</file>